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2" r:id="rId7"/>
    <p:sldId id="263" r:id="rId8"/>
    <p:sldId id="264" r:id="rId9"/>
    <p:sldId id="265" r:id="rId10"/>
    <p:sldId id="260"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5" d="100"/>
          <a:sy n="105" d="100"/>
        </p:scale>
        <p:origin x="120" y="306"/>
      </p:cViewPr>
      <p:guideLst/>
    </p:cSldViewPr>
  </p:slideViewPr>
  <p:notesTextViewPr>
    <p:cViewPr>
      <p:scale>
        <a:sx n="1" d="1"/>
        <a:sy n="1" d="1"/>
      </p:scale>
      <p:origin x="0" y="0"/>
    </p:cViewPr>
  </p:notesTextViewPr>
  <p:gridSpacing cx="38100" cy="381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eg>
</file>

<file path=ppt/media/image3.PNG>
</file>

<file path=ppt/media/image4.jpg>
</file>

<file path=ppt/media/image5.jp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429B0-125E-9905-B5F4-A02E9F1303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081EA1-1E25-9A86-4795-D2FBAEEA44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E78C81B-903A-658C-D924-D1E0F10FD19D}"/>
              </a:ext>
            </a:extLst>
          </p:cNvPr>
          <p:cNvSpPr>
            <a:spLocks noGrp="1"/>
          </p:cNvSpPr>
          <p:nvPr>
            <p:ph type="dt" sz="half" idx="10"/>
          </p:nvPr>
        </p:nvSpPr>
        <p:spPr/>
        <p:txBody>
          <a:bodyPr/>
          <a:lstStyle/>
          <a:p>
            <a:fld id="{8DCBE7D3-D983-4F15-81D8-5E71D73D26F7}" type="datetimeFigureOut">
              <a:rPr lang="en-US" smtClean="0"/>
              <a:t>12/15/2024</a:t>
            </a:fld>
            <a:endParaRPr lang="en-US"/>
          </a:p>
        </p:txBody>
      </p:sp>
      <p:sp>
        <p:nvSpPr>
          <p:cNvPr id="5" name="Footer Placeholder 4">
            <a:extLst>
              <a:ext uri="{FF2B5EF4-FFF2-40B4-BE49-F238E27FC236}">
                <a16:creationId xmlns:a16="http://schemas.microsoft.com/office/drawing/2014/main" id="{E3CB4F2C-AF46-33AC-48B3-8B4E70A99A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D55D81-9C79-A78D-B742-4EC15F475C4F}"/>
              </a:ext>
            </a:extLst>
          </p:cNvPr>
          <p:cNvSpPr>
            <a:spLocks noGrp="1"/>
          </p:cNvSpPr>
          <p:nvPr>
            <p:ph type="sldNum" sz="quarter" idx="12"/>
          </p:nvPr>
        </p:nvSpPr>
        <p:spPr/>
        <p:txBody>
          <a:bodyPr/>
          <a:lstStyle/>
          <a:p>
            <a:fld id="{AD48C263-7232-4729-9985-B4AECC6DCF23}" type="slidenum">
              <a:rPr lang="en-US" smtClean="0"/>
              <a:t>‹#›</a:t>
            </a:fld>
            <a:endParaRPr lang="en-US"/>
          </a:p>
        </p:txBody>
      </p:sp>
    </p:spTree>
    <p:extLst>
      <p:ext uri="{BB962C8B-B14F-4D97-AF65-F5344CB8AC3E}">
        <p14:creationId xmlns:p14="http://schemas.microsoft.com/office/powerpoint/2010/main" val="3201642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C05E-1656-CA68-C780-833D527C221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596A81E-9ADC-9799-3F4C-0FA527F1EA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15F94F-BC02-7262-577A-C78BC601D893}"/>
              </a:ext>
            </a:extLst>
          </p:cNvPr>
          <p:cNvSpPr>
            <a:spLocks noGrp="1"/>
          </p:cNvSpPr>
          <p:nvPr>
            <p:ph type="dt" sz="half" idx="10"/>
          </p:nvPr>
        </p:nvSpPr>
        <p:spPr/>
        <p:txBody>
          <a:bodyPr/>
          <a:lstStyle/>
          <a:p>
            <a:fld id="{8DCBE7D3-D983-4F15-81D8-5E71D73D26F7}" type="datetimeFigureOut">
              <a:rPr lang="en-US" smtClean="0"/>
              <a:t>12/15/2024</a:t>
            </a:fld>
            <a:endParaRPr lang="en-US"/>
          </a:p>
        </p:txBody>
      </p:sp>
      <p:sp>
        <p:nvSpPr>
          <p:cNvPr id="5" name="Footer Placeholder 4">
            <a:extLst>
              <a:ext uri="{FF2B5EF4-FFF2-40B4-BE49-F238E27FC236}">
                <a16:creationId xmlns:a16="http://schemas.microsoft.com/office/drawing/2014/main" id="{8BC6F18C-994F-7213-B1C3-4E765013FB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068CB9-178D-8744-7A5B-E16D96F275D7}"/>
              </a:ext>
            </a:extLst>
          </p:cNvPr>
          <p:cNvSpPr>
            <a:spLocks noGrp="1"/>
          </p:cNvSpPr>
          <p:nvPr>
            <p:ph type="sldNum" sz="quarter" idx="12"/>
          </p:nvPr>
        </p:nvSpPr>
        <p:spPr/>
        <p:txBody>
          <a:bodyPr/>
          <a:lstStyle/>
          <a:p>
            <a:fld id="{AD48C263-7232-4729-9985-B4AECC6DCF23}" type="slidenum">
              <a:rPr lang="en-US" smtClean="0"/>
              <a:t>‹#›</a:t>
            </a:fld>
            <a:endParaRPr lang="en-US"/>
          </a:p>
        </p:txBody>
      </p:sp>
    </p:spTree>
    <p:extLst>
      <p:ext uri="{BB962C8B-B14F-4D97-AF65-F5344CB8AC3E}">
        <p14:creationId xmlns:p14="http://schemas.microsoft.com/office/powerpoint/2010/main" val="304606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7A3035-C757-F58D-C318-6584F39F38D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0CEF19D-73FB-AD56-1C26-52E2C1F148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57C3A3-C9CC-04C7-AD97-3503797A9765}"/>
              </a:ext>
            </a:extLst>
          </p:cNvPr>
          <p:cNvSpPr>
            <a:spLocks noGrp="1"/>
          </p:cNvSpPr>
          <p:nvPr>
            <p:ph type="dt" sz="half" idx="10"/>
          </p:nvPr>
        </p:nvSpPr>
        <p:spPr/>
        <p:txBody>
          <a:bodyPr/>
          <a:lstStyle/>
          <a:p>
            <a:fld id="{8DCBE7D3-D983-4F15-81D8-5E71D73D26F7}" type="datetimeFigureOut">
              <a:rPr lang="en-US" smtClean="0"/>
              <a:t>12/15/2024</a:t>
            </a:fld>
            <a:endParaRPr lang="en-US"/>
          </a:p>
        </p:txBody>
      </p:sp>
      <p:sp>
        <p:nvSpPr>
          <p:cNvPr id="5" name="Footer Placeholder 4">
            <a:extLst>
              <a:ext uri="{FF2B5EF4-FFF2-40B4-BE49-F238E27FC236}">
                <a16:creationId xmlns:a16="http://schemas.microsoft.com/office/drawing/2014/main" id="{3B3F6B73-4401-CEF5-4B97-C8839CAB93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326EE-E4DD-3F28-3116-61EB8F5FF653}"/>
              </a:ext>
            </a:extLst>
          </p:cNvPr>
          <p:cNvSpPr>
            <a:spLocks noGrp="1"/>
          </p:cNvSpPr>
          <p:nvPr>
            <p:ph type="sldNum" sz="quarter" idx="12"/>
          </p:nvPr>
        </p:nvSpPr>
        <p:spPr/>
        <p:txBody>
          <a:bodyPr/>
          <a:lstStyle/>
          <a:p>
            <a:fld id="{AD48C263-7232-4729-9985-B4AECC6DCF23}" type="slidenum">
              <a:rPr lang="en-US" smtClean="0"/>
              <a:t>‹#›</a:t>
            </a:fld>
            <a:endParaRPr lang="en-US"/>
          </a:p>
        </p:txBody>
      </p:sp>
    </p:spTree>
    <p:extLst>
      <p:ext uri="{BB962C8B-B14F-4D97-AF65-F5344CB8AC3E}">
        <p14:creationId xmlns:p14="http://schemas.microsoft.com/office/powerpoint/2010/main" val="5180571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7EAB1-6B74-C5FF-1092-7B265107B5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0AAA07-F88B-20B3-DE0C-A8A14A45AD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FB4A24-4224-4D40-49EE-00EF19C0FFFE}"/>
              </a:ext>
            </a:extLst>
          </p:cNvPr>
          <p:cNvSpPr>
            <a:spLocks noGrp="1"/>
          </p:cNvSpPr>
          <p:nvPr>
            <p:ph type="dt" sz="half" idx="10"/>
          </p:nvPr>
        </p:nvSpPr>
        <p:spPr/>
        <p:txBody>
          <a:bodyPr/>
          <a:lstStyle/>
          <a:p>
            <a:fld id="{8DCBE7D3-D983-4F15-81D8-5E71D73D26F7}" type="datetimeFigureOut">
              <a:rPr lang="en-US" smtClean="0"/>
              <a:t>12/15/2024</a:t>
            </a:fld>
            <a:endParaRPr lang="en-US"/>
          </a:p>
        </p:txBody>
      </p:sp>
      <p:sp>
        <p:nvSpPr>
          <p:cNvPr id="5" name="Footer Placeholder 4">
            <a:extLst>
              <a:ext uri="{FF2B5EF4-FFF2-40B4-BE49-F238E27FC236}">
                <a16:creationId xmlns:a16="http://schemas.microsoft.com/office/drawing/2014/main" id="{0C6E53FA-7906-2A3C-B7C3-D86803938C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B63307-9DA1-B646-374D-A899317F14FC}"/>
              </a:ext>
            </a:extLst>
          </p:cNvPr>
          <p:cNvSpPr>
            <a:spLocks noGrp="1"/>
          </p:cNvSpPr>
          <p:nvPr>
            <p:ph type="sldNum" sz="quarter" idx="12"/>
          </p:nvPr>
        </p:nvSpPr>
        <p:spPr/>
        <p:txBody>
          <a:bodyPr/>
          <a:lstStyle/>
          <a:p>
            <a:fld id="{AD48C263-7232-4729-9985-B4AECC6DCF23}" type="slidenum">
              <a:rPr lang="en-US" smtClean="0"/>
              <a:t>‹#›</a:t>
            </a:fld>
            <a:endParaRPr lang="en-US"/>
          </a:p>
        </p:txBody>
      </p:sp>
    </p:spTree>
    <p:extLst>
      <p:ext uri="{BB962C8B-B14F-4D97-AF65-F5344CB8AC3E}">
        <p14:creationId xmlns:p14="http://schemas.microsoft.com/office/powerpoint/2010/main" val="3976455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CA5D4-5B37-5671-6CC5-79589C34BF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BDD472E-8ED3-0D5F-8F62-6AC2967C0C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854AF5-0978-B1B0-4605-D010C74B954D}"/>
              </a:ext>
            </a:extLst>
          </p:cNvPr>
          <p:cNvSpPr>
            <a:spLocks noGrp="1"/>
          </p:cNvSpPr>
          <p:nvPr>
            <p:ph type="dt" sz="half" idx="10"/>
          </p:nvPr>
        </p:nvSpPr>
        <p:spPr/>
        <p:txBody>
          <a:bodyPr/>
          <a:lstStyle/>
          <a:p>
            <a:fld id="{8DCBE7D3-D983-4F15-81D8-5E71D73D26F7}" type="datetimeFigureOut">
              <a:rPr lang="en-US" smtClean="0"/>
              <a:t>12/15/2024</a:t>
            </a:fld>
            <a:endParaRPr lang="en-US"/>
          </a:p>
        </p:txBody>
      </p:sp>
      <p:sp>
        <p:nvSpPr>
          <p:cNvPr id="5" name="Footer Placeholder 4">
            <a:extLst>
              <a:ext uri="{FF2B5EF4-FFF2-40B4-BE49-F238E27FC236}">
                <a16:creationId xmlns:a16="http://schemas.microsoft.com/office/drawing/2014/main" id="{B52C6579-B2C4-8629-BC92-EBA79698EE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F6DD48-8474-FC27-D8B7-3BB60A4E7971}"/>
              </a:ext>
            </a:extLst>
          </p:cNvPr>
          <p:cNvSpPr>
            <a:spLocks noGrp="1"/>
          </p:cNvSpPr>
          <p:nvPr>
            <p:ph type="sldNum" sz="quarter" idx="12"/>
          </p:nvPr>
        </p:nvSpPr>
        <p:spPr/>
        <p:txBody>
          <a:bodyPr/>
          <a:lstStyle/>
          <a:p>
            <a:fld id="{AD48C263-7232-4729-9985-B4AECC6DCF23}" type="slidenum">
              <a:rPr lang="en-US" smtClean="0"/>
              <a:t>‹#›</a:t>
            </a:fld>
            <a:endParaRPr lang="en-US"/>
          </a:p>
        </p:txBody>
      </p:sp>
    </p:spTree>
    <p:extLst>
      <p:ext uri="{BB962C8B-B14F-4D97-AF65-F5344CB8AC3E}">
        <p14:creationId xmlns:p14="http://schemas.microsoft.com/office/powerpoint/2010/main" val="2644926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CAE17-2203-32EF-BD2E-BC87D57138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AE5726-94D8-A605-2705-3BA3B10895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1DD15C-438A-E935-F9AF-783B694716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4CFCE5B-76FF-9B7C-7AED-6651BAA13887}"/>
              </a:ext>
            </a:extLst>
          </p:cNvPr>
          <p:cNvSpPr>
            <a:spLocks noGrp="1"/>
          </p:cNvSpPr>
          <p:nvPr>
            <p:ph type="dt" sz="half" idx="10"/>
          </p:nvPr>
        </p:nvSpPr>
        <p:spPr/>
        <p:txBody>
          <a:bodyPr/>
          <a:lstStyle/>
          <a:p>
            <a:fld id="{8DCBE7D3-D983-4F15-81D8-5E71D73D26F7}" type="datetimeFigureOut">
              <a:rPr lang="en-US" smtClean="0"/>
              <a:t>12/15/2024</a:t>
            </a:fld>
            <a:endParaRPr lang="en-US"/>
          </a:p>
        </p:txBody>
      </p:sp>
      <p:sp>
        <p:nvSpPr>
          <p:cNvPr id="6" name="Footer Placeholder 5">
            <a:extLst>
              <a:ext uri="{FF2B5EF4-FFF2-40B4-BE49-F238E27FC236}">
                <a16:creationId xmlns:a16="http://schemas.microsoft.com/office/drawing/2014/main" id="{038F0AC0-4F39-5884-1655-330CACEA04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3744D7-1A14-8105-A021-6AC45025726C}"/>
              </a:ext>
            </a:extLst>
          </p:cNvPr>
          <p:cNvSpPr>
            <a:spLocks noGrp="1"/>
          </p:cNvSpPr>
          <p:nvPr>
            <p:ph type="sldNum" sz="quarter" idx="12"/>
          </p:nvPr>
        </p:nvSpPr>
        <p:spPr/>
        <p:txBody>
          <a:bodyPr/>
          <a:lstStyle/>
          <a:p>
            <a:fld id="{AD48C263-7232-4729-9985-B4AECC6DCF23}" type="slidenum">
              <a:rPr lang="en-US" smtClean="0"/>
              <a:t>‹#›</a:t>
            </a:fld>
            <a:endParaRPr lang="en-US"/>
          </a:p>
        </p:txBody>
      </p:sp>
    </p:spTree>
    <p:extLst>
      <p:ext uri="{BB962C8B-B14F-4D97-AF65-F5344CB8AC3E}">
        <p14:creationId xmlns:p14="http://schemas.microsoft.com/office/powerpoint/2010/main" val="2267374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C8BBF-FECE-5C76-38A9-71BA05BEF8D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FE59B6-8A85-33E3-4CAE-820FE9098E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3BC588-C625-BE7B-D533-15935926F4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9B9A7B-DD10-339B-0942-8B570EEBCA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ED6C6C-78FA-9F29-7B55-6ED685BAAE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7173284-3839-56C6-36A3-41C1585A8F0D}"/>
              </a:ext>
            </a:extLst>
          </p:cNvPr>
          <p:cNvSpPr>
            <a:spLocks noGrp="1"/>
          </p:cNvSpPr>
          <p:nvPr>
            <p:ph type="dt" sz="half" idx="10"/>
          </p:nvPr>
        </p:nvSpPr>
        <p:spPr/>
        <p:txBody>
          <a:bodyPr/>
          <a:lstStyle/>
          <a:p>
            <a:fld id="{8DCBE7D3-D983-4F15-81D8-5E71D73D26F7}" type="datetimeFigureOut">
              <a:rPr lang="en-US" smtClean="0"/>
              <a:t>12/15/2024</a:t>
            </a:fld>
            <a:endParaRPr lang="en-US"/>
          </a:p>
        </p:txBody>
      </p:sp>
      <p:sp>
        <p:nvSpPr>
          <p:cNvPr id="8" name="Footer Placeholder 7">
            <a:extLst>
              <a:ext uri="{FF2B5EF4-FFF2-40B4-BE49-F238E27FC236}">
                <a16:creationId xmlns:a16="http://schemas.microsoft.com/office/drawing/2014/main" id="{50FCCDED-65DE-354E-1EED-A2D3564B29A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0C5967E-8AE4-EC1B-D9C6-2F0F046CE239}"/>
              </a:ext>
            </a:extLst>
          </p:cNvPr>
          <p:cNvSpPr>
            <a:spLocks noGrp="1"/>
          </p:cNvSpPr>
          <p:nvPr>
            <p:ph type="sldNum" sz="quarter" idx="12"/>
          </p:nvPr>
        </p:nvSpPr>
        <p:spPr/>
        <p:txBody>
          <a:bodyPr/>
          <a:lstStyle/>
          <a:p>
            <a:fld id="{AD48C263-7232-4729-9985-B4AECC6DCF23}" type="slidenum">
              <a:rPr lang="en-US" smtClean="0"/>
              <a:t>‹#›</a:t>
            </a:fld>
            <a:endParaRPr lang="en-US"/>
          </a:p>
        </p:txBody>
      </p:sp>
    </p:spTree>
    <p:extLst>
      <p:ext uri="{BB962C8B-B14F-4D97-AF65-F5344CB8AC3E}">
        <p14:creationId xmlns:p14="http://schemas.microsoft.com/office/powerpoint/2010/main" val="94380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77047-6449-18B2-BDFF-C98923B7FC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3FB448E-1F72-D243-910E-EC536204213F}"/>
              </a:ext>
            </a:extLst>
          </p:cNvPr>
          <p:cNvSpPr>
            <a:spLocks noGrp="1"/>
          </p:cNvSpPr>
          <p:nvPr>
            <p:ph type="dt" sz="half" idx="10"/>
          </p:nvPr>
        </p:nvSpPr>
        <p:spPr/>
        <p:txBody>
          <a:bodyPr/>
          <a:lstStyle/>
          <a:p>
            <a:fld id="{8DCBE7D3-D983-4F15-81D8-5E71D73D26F7}" type="datetimeFigureOut">
              <a:rPr lang="en-US" smtClean="0"/>
              <a:t>12/15/2024</a:t>
            </a:fld>
            <a:endParaRPr lang="en-US"/>
          </a:p>
        </p:txBody>
      </p:sp>
      <p:sp>
        <p:nvSpPr>
          <p:cNvPr id="4" name="Footer Placeholder 3">
            <a:extLst>
              <a:ext uri="{FF2B5EF4-FFF2-40B4-BE49-F238E27FC236}">
                <a16:creationId xmlns:a16="http://schemas.microsoft.com/office/drawing/2014/main" id="{A6980C58-A827-DADB-CE3B-03C48AF1D4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BF112A-4C59-323E-5381-A6961CF9027E}"/>
              </a:ext>
            </a:extLst>
          </p:cNvPr>
          <p:cNvSpPr>
            <a:spLocks noGrp="1"/>
          </p:cNvSpPr>
          <p:nvPr>
            <p:ph type="sldNum" sz="quarter" idx="12"/>
          </p:nvPr>
        </p:nvSpPr>
        <p:spPr/>
        <p:txBody>
          <a:bodyPr/>
          <a:lstStyle/>
          <a:p>
            <a:fld id="{AD48C263-7232-4729-9985-B4AECC6DCF23}" type="slidenum">
              <a:rPr lang="en-US" smtClean="0"/>
              <a:t>‹#›</a:t>
            </a:fld>
            <a:endParaRPr lang="en-US"/>
          </a:p>
        </p:txBody>
      </p:sp>
    </p:spTree>
    <p:extLst>
      <p:ext uri="{BB962C8B-B14F-4D97-AF65-F5344CB8AC3E}">
        <p14:creationId xmlns:p14="http://schemas.microsoft.com/office/powerpoint/2010/main" val="2153845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933867-F4AC-AB22-91E0-648D218F7AD9}"/>
              </a:ext>
            </a:extLst>
          </p:cNvPr>
          <p:cNvSpPr>
            <a:spLocks noGrp="1"/>
          </p:cNvSpPr>
          <p:nvPr>
            <p:ph type="dt" sz="half" idx="10"/>
          </p:nvPr>
        </p:nvSpPr>
        <p:spPr/>
        <p:txBody>
          <a:bodyPr/>
          <a:lstStyle/>
          <a:p>
            <a:fld id="{8DCBE7D3-D983-4F15-81D8-5E71D73D26F7}" type="datetimeFigureOut">
              <a:rPr lang="en-US" smtClean="0"/>
              <a:t>12/15/2024</a:t>
            </a:fld>
            <a:endParaRPr lang="en-US"/>
          </a:p>
        </p:txBody>
      </p:sp>
      <p:sp>
        <p:nvSpPr>
          <p:cNvPr id="3" name="Footer Placeholder 2">
            <a:extLst>
              <a:ext uri="{FF2B5EF4-FFF2-40B4-BE49-F238E27FC236}">
                <a16:creationId xmlns:a16="http://schemas.microsoft.com/office/drawing/2014/main" id="{1A5FA5C7-9957-4AED-F2F2-86A126F3ECF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74110B-330C-2E76-B89F-4DAB5E829369}"/>
              </a:ext>
            </a:extLst>
          </p:cNvPr>
          <p:cNvSpPr>
            <a:spLocks noGrp="1"/>
          </p:cNvSpPr>
          <p:nvPr>
            <p:ph type="sldNum" sz="quarter" idx="12"/>
          </p:nvPr>
        </p:nvSpPr>
        <p:spPr/>
        <p:txBody>
          <a:bodyPr/>
          <a:lstStyle/>
          <a:p>
            <a:fld id="{AD48C263-7232-4729-9985-B4AECC6DCF23}" type="slidenum">
              <a:rPr lang="en-US" smtClean="0"/>
              <a:t>‹#›</a:t>
            </a:fld>
            <a:endParaRPr lang="en-US"/>
          </a:p>
        </p:txBody>
      </p:sp>
    </p:spTree>
    <p:extLst>
      <p:ext uri="{BB962C8B-B14F-4D97-AF65-F5344CB8AC3E}">
        <p14:creationId xmlns:p14="http://schemas.microsoft.com/office/powerpoint/2010/main" val="2956998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5D6FA-8009-55B6-650C-552D02CB2B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09A75B-7F4F-4712-34EA-FE40042B7B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801FBD3-8AD2-3265-8347-95D3623908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C27DB5-B5FC-9AB2-278C-921F35BFFEF7}"/>
              </a:ext>
            </a:extLst>
          </p:cNvPr>
          <p:cNvSpPr>
            <a:spLocks noGrp="1"/>
          </p:cNvSpPr>
          <p:nvPr>
            <p:ph type="dt" sz="half" idx="10"/>
          </p:nvPr>
        </p:nvSpPr>
        <p:spPr/>
        <p:txBody>
          <a:bodyPr/>
          <a:lstStyle/>
          <a:p>
            <a:fld id="{8DCBE7D3-D983-4F15-81D8-5E71D73D26F7}" type="datetimeFigureOut">
              <a:rPr lang="en-US" smtClean="0"/>
              <a:t>12/15/2024</a:t>
            </a:fld>
            <a:endParaRPr lang="en-US"/>
          </a:p>
        </p:txBody>
      </p:sp>
      <p:sp>
        <p:nvSpPr>
          <p:cNvPr id="6" name="Footer Placeholder 5">
            <a:extLst>
              <a:ext uri="{FF2B5EF4-FFF2-40B4-BE49-F238E27FC236}">
                <a16:creationId xmlns:a16="http://schemas.microsoft.com/office/drawing/2014/main" id="{AC82284D-61DA-182B-C9C4-6CAA65D06F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E3E2EF-FC43-3ADC-6F60-FC74F3B55E76}"/>
              </a:ext>
            </a:extLst>
          </p:cNvPr>
          <p:cNvSpPr>
            <a:spLocks noGrp="1"/>
          </p:cNvSpPr>
          <p:nvPr>
            <p:ph type="sldNum" sz="quarter" idx="12"/>
          </p:nvPr>
        </p:nvSpPr>
        <p:spPr/>
        <p:txBody>
          <a:bodyPr/>
          <a:lstStyle/>
          <a:p>
            <a:fld id="{AD48C263-7232-4729-9985-B4AECC6DCF23}" type="slidenum">
              <a:rPr lang="en-US" smtClean="0"/>
              <a:t>‹#›</a:t>
            </a:fld>
            <a:endParaRPr lang="en-US"/>
          </a:p>
        </p:txBody>
      </p:sp>
    </p:spTree>
    <p:extLst>
      <p:ext uri="{BB962C8B-B14F-4D97-AF65-F5344CB8AC3E}">
        <p14:creationId xmlns:p14="http://schemas.microsoft.com/office/powerpoint/2010/main" val="17792386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83196-32A2-BE15-D601-C0963AA50E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5B4A90-F79E-8428-43C5-13EB94C645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FE6C70D-3DA8-B63B-4C36-5D618752D2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012AAE-2765-C1C0-EA2C-0E73F1AA1DD3}"/>
              </a:ext>
            </a:extLst>
          </p:cNvPr>
          <p:cNvSpPr>
            <a:spLocks noGrp="1"/>
          </p:cNvSpPr>
          <p:nvPr>
            <p:ph type="dt" sz="half" idx="10"/>
          </p:nvPr>
        </p:nvSpPr>
        <p:spPr/>
        <p:txBody>
          <a:bodyPr/>
          <a:lstStyle/>
          <a:p>
            <a:fld id="{8DCBE7D3-D983-4F15-81D8-5E71D73D26F7}" type="datetimeFigureOut">
              <a:rPr lang="en-US" smtClean="0"/>
              <a:t>12/15/2024</a:t>
            </a:fld>
            <a:endParaRPr lang="en-US"/>
          </a:p>
        </p:txBody>
      </p:sp>
      <p:sp>
        <p:nvSpPr>
          <p:cNvPr id="6" name="Footer Placeholder 5">
            <a:extLst>
              <a:ext uri="{FF2B5EF4-FFF2-40B4-BE49-F238E27FC236}">
                <a16:creationId xmlns:a16="http://schemas.microsoft.com/office/drawing/2014/main" id="{608711F5-B7C9-0F0A-FFC0-6E9CD54C5E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13AA81-B55E-5F26-5567-836564D3B032}"/>
              </a:ext>
            </a:extLst>
          </p:cNvPr>
          <p:cNvSpPr>
            <a:spLocks noGrp="1"/>
          </p:cNvSpPr>
          <p:nvPr>
            <p:ph type="sldNum" sz="quarter" idx="12"/>
          </p:nvPr>
        </p:nvSpPr>
        <p:spPr/>
        <p:txBody>
          <a:bodyPr/>
          <a:lstStyle/>
          <a:p>
            <a:fld id="{AD48C263-7232-4729-9985-B4AECC6DCF23}" type="slidenum">
              <a:rPr lang="en-US" smtClean="0"/>
              <a:t>‹#›</a:t>
            </a:fld>
            <a:endParaRPr lang="en-US"/>
          </a:p>
        </p:txBody>
      </p:sp>
    </p:spTree>
    <p:extLst>
      <p:ext uri="{BB962C8B-B14F-4D97-AF65-F5344CB8AC3E}">
        <p14:creationId xmlns:p14="http://schemas.microsoft.com/office/powerpoint/2010/main" val="1667165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DBE96C-E587-DA77-22CA-C162E53EC3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214B32-BC13-6F9B-03EF-99578D99E2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9169D-52B6-42B4-3976-091FD45EEB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CBE7D3-D983-4F15-81D8-5E71D73D26F7}" type="datetimeFigureOut">
              <a:rPr lang="en-US" smtClean="0"/>
              <a:t>12/15/2024</a:t>
            </a:fld>
            <a:endParaRPr lang="en-US"/>
          </a:p>
        </p:txBody>
      </p:sp>
      <p:sp>
        <p:nvSpPr>
          <p:cNvPr id="5" name="Footer Placeholder 4">
            <a:extLst>
              <a:ext uri="{FF2B5EF4-FFF2-40B4-BE49-F238E27FC236}">
                <a16:creationId xmlns:a16="http://schemas.microsoft.com/office/drawing/2014/main" id="{C79F9AE7-B446-098A-7065-7C9CA84715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2F34C58-0F3F-805F-929E-D69785316F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48C263-7232-4729-9985-B4AECC6DCF23}" type="slidenum">
              <a:rPr lang="en-US" smtClean="0"/>
              <a:t>‹#›</a:t>
            </a:fld>
            <a:endParaRPr lang="en-US"/>
          </a:p>
        </p:txBody>
      </p:sp>
    </p:spTree>
    <p:extLst>
      <p:ext uri="{BB962C8B-B14F-4D97-AF65-F5344CB8AC3E}">
        <p14:creationId xmlns:p14="http://schemas.microsoft.com/office/powerpoint/2010/main" val="31522467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orld-heart-federation.org/news/deaths-from-cardiovascular-disease-surged-60-globally-over-the-last-30-years-report" TargetMode="External"/><Relationship Id="rId2" Type="http://schemas.openxmlformats.org/officeDocument/2006/relationships/hyperlink" Target="https://www.who.int/news-room/fact-sheets/detail/cardiovascular-diseases-%28cvds%29" TargetMode="External"/><Relationship Id="rId1" Type="http://schemas.openxmlformats.org/officeDocument/2006/relationships/slideLayout" Target="../slideLayouts/slideLayout2.xml"/><Relationship Id="rId4" Type="http://schemas.openxmlformats.org/officeDocument/2006/relationships/hyperlink" Target="https://www.cdc.gov/heart-disease/data-research/facts-stats/index.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human heart and lungs&#10;&#10;Description automatically generated">
            <a:extLst>
              <a:ext uri="{FF2B5EF4-FFF2-40B4-BE49-F238E27FC236}">
                <a16:creationId xmlns:a16="http://schemas.microsoft.com/office/drawing/2014/main" id="{46765289-6C95-7E56-2801-B24DC94A2145}"/>
              </a:ext>
            </a:extLst>
          </p:cNvPr>
          <p:cNvPicPr>
            <a:picLocks noChangeAspect="1"/>
          </p:cNvPicPr>
          <p:nvPr/>
        </p:nvPicPr>
        <p:blipFill>
          <a:blip r:embed="rId2">
            <a:extLst>
              <a:ext uri="{28A0092B-C50C-407E-A947-70E740481C1C}">
                <a14:useLocalDpi xmlns:a14="http://schemas.microsoft.com/office/drawing/2010/main" val="0"/>
              </a:ext>
            </a:extLst>
          </a:blip>
          <a:srcRect l="7982" r="27381" b="9091"/>
          <a:stretch/>
        </p:blipFill>
        <p:spPr>
          <a:xfrm>
            <a:off x="3523488" y="10"/>
            <a:ext cx="8668512" cy="6857990"/>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0C7DCB1-EDD8-F3D7-73DD-2C8AABDBC056}"/>
              </a:ext>
            </a:extLst>
          </p:cNvPr>
          <p:cNvSpPr>
            <a:spLocks noGrp="1"/>
          </p:cNvSpPr>
          <p:nvPr>
            <p:ph type="ctrTitle"/>
          </p:nvPr>
        </p:nvSpPr>
        <p:spPr>
          <a:xfrm>
            <a:off x="477981" y="1122363"/>
            <a:ext cx="4023360" cy="3204134"/>
          </a:xfrm>
        </p:spPr>
        <p:txBody>
          <a:bodyPr anchor="b">
            <a:normAutofit/>
          </a:bodyPr>
          <a:lstStyle/>
          <a:p>
            <a:pPr algn="l"/>
            <a:r>
              <a:rPr lang="en-US" sz="4800">
                <a:solidFill>
                  <a:schemeClr val="bg1"/>
                </a:solidFill>
              </a:rPr>
              <a:t>Heart Disease Prediction Using Machine Learning</a:t>
            </a:r>
          </a:p>
        </p:txBody>
      </p:sp>
      <p:sp>
        <p:nvSpPr>
          <p:cNvPr id="3" name="Subtitle 2">
            <a:extLst>
              <a:ext uri="{FF2B5EF4-FFF2-40B4-BE49-F238E27FC236}">
                <a16:creationId xmlns:a16="http://schemas.microsoft.com/office/drawing/2014/main" id="{F4222842-2FE8-DC51-D67F-62254B3D93E8}"/>
              </a:ext>
            </a:extLst>
          </p:cNvPr>
          <p:cNvSpPr>
            <a:spLocks noGrp="1"/>
          </p:cNvSpPr>
          <p:nvPr>
            <p:ph type="subTitle" idx="1"/>
          </p:nvPr>
        </p:nvSpPr>
        <p:spPr>
          <a:xfrm>
            <a:off x="477980" y="4872922"/>
            <a:ext cx="4023359" cy="1208141"/>
          </a:xfrm>
        </p:spPr>
        <p:txBody>
          <a:bodyPr>
            <a:normAutofit/>
          </a:bodyPr>
          <a:lstStyle/>
          <a:p>
            <a:pPr algn="l"/>
            <a:r>
              <a:rPr lang="en-US" sz="2000">
                <a:solidFill>
                  <a:schemeClr val="bg1"/>
                </a:solidFill>
              </a:rPr>
              <a:t>Tarık Koçak-İldeha Kale</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7926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E9C631C-8CB6-E7EF-D7E5-AB68BEA83E82}"/>
              </a:ext>
            </a:extLst>
          </p:cNvPr>
          <p:cNvPicPr>
            <a:picLocks noChangeAspect="1"/>
          </p:cNvPicPr>
          <p:nvPr/>
        </p:nvPicPr>
        <p:blipFill>
          <a:blip r:embed="rId2">
            <a:extLst>
              <a:ext uri="{28A0092B-C50C-407E-A947-70E740481C1C}">
                <a14:useLocalDpi xmlns:a14="http://schemas.microsoft.com/office/drawing/2010/main" val="0"/>
              </a:ext>
            </a:extLst>
          </a:blip>
          <a:srcRect l="10659" r="40035"/>
          <a:stretch/>
        </p:blipFill>
        <p:spPr>
          <a:xfrm>
            <a:off x="-1" y="-2"/>
            <a:ext cx="5410198" cy="6858002"/>
          </a:xfrm>
          <a:prstGeom prst="rect">
            <a:avLst/>
          </a:prstGeom>
        </p:spPr>
      </p:pic>
      <p:sp useBgFill="1">
        <p:nvSpPr>
          <p:cNvPr id="15" name="Rectangle 14">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0B4938-2177-18C4-E218-0D0387653B5E}"/>
              </a:ext>
            </a:extLst>
          </p:cNvPr>
          <p:cNvSpPr>
            <a:spLocks noGrp="1"/>
          </p:cNvSpPr>
          <p:nvPr>
            <p:ph type="title"/>
          </p:nvPr>
        </p:nvSpPr>
        <p:spPr>
          <a:xfrm>
            <a:off x="6115317" y="405685"/>
            <a:ext cx="5464968" cy="1559301"/>
          </a:xfrm>
        </p:spPr>
        <p:txBody>
          <a:bodyPr>
            <a:normAutofit/>
          </a:bodyPr>
          <a:lstStyle/>
          <a:p>
            <a:r>
              <a:rPr lang="en-US" sz="4000"/>
              <a:t>Machine Learning Workflow	</a:t>
            </a:r>
          </a:p>
        </p:txBody>
      </p:sp>
      <p:sp>
        <p:nvSpPr>
          <p:cNvPr id="3" name="Content Placeholder 2">
            <a:extLst>
              <a:ext uri="{FF2B5EF4-FFF2-40B4-BE49-F238E27FC236}">
                <a16:creationId xmlns:a16="http://schemas.microsoft.com/office/drawing/2014/main" id="{9CE42CBF-8466-DF25-C7E2-64063A474476}"/>
              </a:ext>
            </a:extLst>
          </p:cNvPr>
          <p:cNvSpPr>
            <a:spLocks noGrp="1"/>
          </p:cNvSpPr>
          <p:nvPr>
            <p:ph idx="1"/>
          </p:nvPr>
        </p:nvSpPr>
        <p:spPr>
          <a:xfrm>
            <a:off x="5753101" y="2276475"/>
            <a:ext cx="5934074" cy="4581525"/>
          </a:xfrm>
        </p:spPr>
        <p:txBody>
          <a:bodyPr anchor="ctr">
            <a:noAutofit/>
          </a:bodyPr>
          <a:lstStyle/>
          <a:p>
            <a:r>
              <a:rPr lang="en-US" sz="1200" b="1"/>
              <a:t>1. Data Preprocessing:</a:t>
            </a:r>
          </a:p>
          <a:p>
            <a:pPr marL="0" indent="0">
              <a:buNone/>
            </a:pPr>
            <a:r>
              <a:rPr lang="en-US" sz="1200"/>
              <a:t>Data preprocessing involves cleaning the dataset by handling missing values, normalizing features to a common scale, and selecting the most relevant features to improve model performance.</a:t>
            </a:r>
          </a:p>
          <a:p>
            <a:pPr marL="0" indent="0">
              <a:buNone/>
            </a:pPr>
            <a:endParaRPr lang="en-US" sz="1200"/>
          </a:p>
          <a:p>
            <a:r>
              <a:rPr lang="en-US" sz="1200" b="1"/>
              <a:t>2. Model Selection:</a:t>
            </a:r>
          </a:p>
          <a:p>
            <a:pPr marL="0" indent="0">
              <a:buNone/>
            </a:pPr>
            <a:r>
              <a:rPr lang="en-US" sz="1200"/>
              <a:t>The models selected for prediction include Logistic Regression for linear relationships, Random Forest and Decision Tree for handling complex, non-linear data, and Support Vector Machine (SVM) for high-dimensional classification tasks.</a:t>
            </a:r>
          </a:p>
          <a:p>
            <a:pPr marL="0" indent="0">
              <a:buNone/>
            </a:pPr>
            <a:endParaRPr lang="en-US" sz="1200"/>
          </a:p>
          <a:p>
            <a:r>
              <a:rPr lang="en-US" sz="1200" b="1"/>
              <a:t>3. Hyperparameter Tuning:</a:t>
            </a:r>
          </a:p>
          <a:p>
            <a:pPr marL="0" indent="0">
              <a:buNone/>
            </a:pPr>
            <a:r>
              <a:rPr lang="en-US" sz="1200"/>
              <a:t>Hyperparameter tuning is performed using </a:t>
            </a:r>
            <a:r>
              <a:rPr lang="en-US" sz="1200" b="1"/>
              <a:t>RandomizedSearchCV</a:t>
            </a:r>
            <a:r>
              <a:rPr lang="en-US" sz="1200"/>
              <a:t> for efficient exploration of parameter spaces and </a:t>
            </a:r>
            <a:r>
              <a:rPr lang="en-US" sz="1200" b="1"/>
              <a:t>GridSearchCV</a:t>
            </a:r>
            <a:r>
              <a:rPr lang="en-US" sz="1200"/>
              <a:t> for exhaustive search to optimize model performance.</a:t>
            </a:r>
          </a:p>
          <a:p>
            <a:pPr marL="0" indent="0">
              <a:buNone/>
            </a:pPr>
            <a:endParaRPr lang="en-US" sz="1200"/>
          </a:p>
          <a:p>
            <a:r>
              <a:rPr lang="en-US" sz="1200" b="1"/>
              <a:t>4. Evaluation Metrics:</a:t>
            </a:r>
          </a:p>
          <a:p>
            <a:pPr marL="0" indent="0">
              <a:buNone/>
            </a:pPr>
            <a:r>
              <a:rPr lang="en-US" sz="1200"/>
              <a:t>Evaluation is based on accuracy, precision, recall, and F1 score to assess the model's performance, balancing overall accuracy with the ability to handle false positives and false negatives effectively.</a:t>
            </a:r>
          </a:p>
          <a:p>
            <a:pPr marL="0" indent="0">
              <a:buNone/>
            </a:pPr>
            <a:endParaRPr lang="en-US" sz="1200" dirty="0"/>
          </a:p>
        </p:txBody>
      </p:sp>
    </p:spTree>
    <p:extLst>
      <p:ext uri="{BB962C8B-B14F-4D97-AF65-F5344CB8AC3E}">
        <p14:creationId xmlns:p14="http://schemas.microsoft.com/office/powerpoint/2010/main" val="145376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8EE4D-895E-FFC9-E63B-59A1A54943EA}"/>
              </a:ext>
            </a:extLst>
          </p:cNvPr>
          <p:cNvSpPr>
            <a:spLocks noGrp="1"/>
          </p:cNvSpPr>
          <p:nvPr>
            <p:ph type="title"/>
          </p:nvPr>
        </p:nvSpPr>
        <p:spPr/>
        <p:txBody>
          <a:bodyPr/>
          <a:lstStyle/>
          <a:p>
            <a:r>
              <a:rPr lang="en-US" dirty="0"/>
              <a:t>Model Results</a:t>
            </a:r>
          </a:p>
        </p:txBody>
      </p:sp>
      <p:sp>
        <p:nvSpPr>
          <p:cNvPr id="3" name="Content Placeholder 2">
            <a:extLst>
              <a:ext uri="{FF2B5EF4-FFF2-40B4-BE49-F238E27FC236}">
                <a16:creationId xmlns:a16="http://schemas.microsoft.com/office/drawing/2014/main" id="{A6B4A99B-37F5-1B7F-3A77-E036B8AC26BE}"/>
              </a:ext>
            </a:extLst>
          </p:cNvPr>
          <p:cNvSpPr>
            <a:spLocks noGrp="1"/>
          </p:cNvSpPr>
          <p:nvPr>
            <p:ph idx="1"/>
          </p:nvPr>
        </p:nvSpPr>
        <p:spPr>
          <a:xfrm>
            <a:off x="838200" y="1825625"/>
            <a:ext cx="10515600" cy="4474591"/>
          </a:xfrm>
        </p:spPr>
        <p:txBody>
          <a:bodyPr>
            <a:normAutofit/>
          </a:bodyPr>
          <a:lstStyle/>
          <a:p>
            <a:r>
              <a:rPr lang="en-US" sz="2000" b="1" dirty="0"/>
              <a:t>First Dataset (Before Hyperparameter Tuning):</a:t>
            </a:r>
          </a:p>
          <a:p>
            <a:pPr lvl="1"/>
            <a:r>
              <a:rPr lang="en-US" sz="1800" dirty="0"/>
              <a:t>The </a:t>
            </a:r>
            <a:r>
              <a:rPr lang="en-US" sz="1800" b="1" dirty="0"/>
              <a:t>max performance</a:t>
            </a:r>
            <a:r>
              <a:rPr lang="en-US" sz="1800" dirty="0"/>
              <a:t> was achieved by the </a:t>
            </a:r>
            <a:r>
              <a:rPr lang="en-US" sz="1800" b="1" dirty="0"/>
              <a:t>Random Forest (Gini)</a:t>
            </a:r>
            <a:r>
              <a:rPr lang="en-US" sz="1800" dirty="0"/>
              <a:t> model with an accuracy of </a:t>
            </a:r>
            <a:r>
              <a:rPr lang="en-US" sz="1800" b="1" dirty="0"/>
              <a:t>0.8728</a:t>
            </a:r>
            <a:r>
              <a:rPr lang="en-US" sz="1800" dirty="0"/>
              <a:t>.</a:t>
            </a:r>
          </a:p>
          <a:p>
            <a:pPr lvl="1"/>
            <a:r>
              <a:rPr lang="en-US" sz="1800" dirty="0"/>
              <a:t>The </a:t>
            </a:r>
            <a:r>
              <a:rPr lang="en-US" sz="1800" b="1" dirty="0"/>
              <a:t>min performance</a:t>
            </a:r>
            <a:r>
              <a:rPr lang="en-US" sz="1800" dirty="0"/>
              <a:t> was observed in the </a:t>
            </a:r>
            <a:r>
              <a:rPr lang="en-US" sz="1800" b="1" dirty="0"/>
              <a:t>Decision Tree (Entropy)</a:t>
            </a:r>
            <a:r>
              <a:rPr lang="en-US" sz="1800" dirty="0"/>
              <a:t> model with an accuracy of </a:t>
            </a:r>
            <a:r>
              <a:rPr lang="en-US" sz="1800" b="1" dirty="0"/>
              <a:t>0.7721</a:t>
            </a:r>
            <a:r>
              <a:rPr lang="en-US" sz="1800" dirty="0"/>
              <a:t>.</a:t>
            </a:r>
          </a:p>
          <a:p>
            <a:pPr lvl="1"/>
            <a:r>
              <a:rPr lang="en-US" sz="1800" dirty="0"/>
              <a:t>The </a:t>
            </a:r>
            <a:r>
              <a:rPr lang="en-US" sz="1800" b="1" dirty="0"/>
              <a:t>average accuracy</a:t>
            </a:r>
            <a:r>
              <a:rPr lang="en-US" sz="1800" dirty="0"/>
              <a:t> across all models was </a:t>
            </a:r>
            <a:r>
              <a:rPr lang="en-US" sz="1800" b="1" dirty="0"/>
              <a:t>0.8432</a:t>
            </a:r>
            <a:r>
              <a:rPr lang="en-US" sz="1800" dirty="0"/>
              <a:t>.</a:t>
            </a:r>
          </a:p>
          <a:p>
            <a:r>
              <a:rPr lang="en-US" sz="2000" b="1" dirty="0"/>
              <a:t>First Dataset (After Hyperparameter Tuning - </a:t>
            </a:r>
            <a:r>
              <a:rPr lang="en-US" sz="2000" b="1" dirty="0" err="1"/>
              <a:t>RandomizedSearchCV</a:t>
            </a:r>
            <a:r>
              <a:rPr lang="en-US" sz="2000" b="1" dirty="0"/>
              <a:t>):</a:t>
            </a:r>
          </a:p>
          <a:p>
            <a:pPr lvl="1"/>
            <a:r>
              <a:rPr lang="en-US" sz="1800" dirty="0"/>
              <a:t>The </a:t>
            </a:r>
            <a:r>
              <a:rPr lang="en-US" sz="1800" b="1" dirty="0"/>
              <a:t>max performance</a:t>
            </a:r>
            <a:r>
              <a:rPr lang="en-US" sz="1800" dirty="0"/>
              <a:t> was achieved by the </a:t>
            </a:r>
            <a:r>
              <a:rPr lang="en-US" sz="1800" b="1" dirty="0"/>
              <a:t>SVC</a:t>
            </a:r>
            <a:r>
              <a:rPr lang="en-US" sz="1800" dirty="0"/>
              <a:t> model with an accuracy of </a:t>
            </a:r>
            <a:r>
              <a:rPr lang="en-US" sz="1800" b="1" dirty="0"/>
              <a:t>0.8626</a:t>
            </a:r>
            <a:r>
              <a:rPr lang="en-US" sz="1800" dirty="0"/>
              <a:t>.</a:t>
            </a:r>
          </a:p>
          <a:p>
            <a:pPr lvl="1"/>
            <a:r>
              <a:rPr lang="en-US" sz="1800" dirty="0"/>
              <a:t>The </a:t>
            </a:r>
            <a:r>
              <a:rPr lang="en-US" sz="1800" b="1" dirty="0"/>
              <a:t>min performance</a:t>
            </a:r>
            <a:r>
              <a:rPr lang="en-US" sz="1800" dirty="0"/>
              <a:t> was observed in the </a:t>
            </a:r>
            <a:r>
              <a:rPr lang="en-US" sz="1800" b="1" dirty="0"/>
              <a:t>Random Forest</a:t>
            </a:r>
            <a:r>
              <a:rPr lang="en-US" sz="1800" dirty="0"/>
              <a:t> model with an accuracy of </a:t>
            </a:r>
            <a:r>
              <a:rPr lang="en-US" sz="1800" b="1" dirty="0"/>
              <a:t>0.8462</a:t>
            </a:r>
            <a:r>
              <a:rPr lang="en-US" sz="1800" dirty="0"/>
              <a:t>.</a:t>
            </a:r>
          </a:p>
          <a:p>
            <a:pPr lvl="1"/>
            <a:r>
              <a:rPr lang="en-US" sz="1800" dirty="0"/>
              <a:t>The </a:t>
            </a:r>
            <a:r>
              <a:rPr lang="en-US" sz="1800" b="1" dirty="0"/>
              <a:t>average accuracy</a:t>
            </a:r>
            <a:r>
              <a:rPr lang="en-US" sz="1800" dirty="0"/>
              <a:t> across the three models was </a:t>
            </a:r>
            <a:r>
              <a:rPr lang="en-US" sz="1800" b="1" dirty="0"/>
              <a:t>0.8553</a:t>
            </a:r>
            <a:r>
              <a:rPr lang="en-US" sz="1800" dirty="0"/>
              <a:t>.</a:t>
            </a:r>
          </a:p>
          <a:p>
            <a:r>
              <a:rPr lang="en-US" sz="2000" b="1" dirty="0"/>
              <a:t>First Dataset (After Hyperparameter Tuning - </a:t>
            </a:r>
            <a:r>
              <a:rPr lang="en-US" sz="2000" b="1" dirty="0" err="1"/>
              <a:t>GridSearchCV</a:t>
            </a:r>
            <a:r>
              <a:rPr lang="en-US" sz="2000" b="1" dirty="0"/>
              <a:t>):</a:t>
            </a:r>
          </a:p>
          <a:p>
            <a:pPr lvl="1"/>
            <a:r>
              <a:rPr lang="en-US" sz="1800" dirty="0"/>
              <a:t>The </a:t>
            </a:r>
            <a:r>
              <a:rPr lang="en-US" sz="1800" b="1" dirty="0"/>
              <a:t>max performance</a:t>
            </a:r>
            <a:r>
              <a:rPr lang="en-US" sz="1800" dirty="0"/>
              <a:t> was achieved by the </a:t>
            </a:r>
            <a:r>
              <a:rPr lang="en-US" sz="1800" b="1" dirty="0"/>
              <a:t>Logistic Regression</a:t>
            </a:r>
            <a:r>
              <a:rPr lang="en-US" sz="1800" dirty="0"/>
              <a:t> model with an accuracy of </a:t>
            </a:r>
            <a:r>
              <a:rPr lang="en-US" sz="1800" b="1" dirty="0"/>
              <a:t>0.8516</a:t>
            </a:r>
            <a:r>
              <a:rPr lang="en-US" sz="1800" dirty="0"/>
              <a:t>.</a:t>
            </a:r>
          </a:p>
          <a:p>
            <a:pPr lvl="1"/>
            <a:r>
              <a:rPr lang="en-US" sz="1800" dirty="0"/>
              <a:t>The </a:t>
            </a:r>
            <a:r>
              <a:rPr lang="en-US" sz="1800" b="1" dirty="0"/>
              <a:t>min performance</a:t>
            </a:r>
            <a:r>
              <a:rPr lang="en-US" sz="1800" dirty="0"/>
              <a:t> was observed in the </a:t>
            </a:r>
            <a:r>
              <a:rPr lang="en-US" sz="1800" b="1" dirty="0"/>
              <a:t>Random Forest</a:t>
            </a:r>
            <a:r>
              <a:rPr lang="en-US" sz="1800" dirty="0"/>
              <a:t> model with an accuracy of </a:t>
            </a:r>
            <a:r>
              <a:rPr lang="en-US" sz="1800" b="1" dirty="0"/>
              <a:t>0.8407</a:t>
            </a:r>
            <a:r>
              <a:rPr lang="en-US" sz="1800" dirty="0"/>
              <a:t>.</a:t>
            </a:r>
          </a:p>
          <a:p>
            <a:pPr lvl="1"/>
            <a:r>
              <a:rPr lang="en-US" sz="1800" dirty="0"/>
              <a:t>The </a:t>
            </a:r>
            <a:r>
              <a:rPr lang="en-US" sz="1800" b="1" dirty="0"/>
              <a:t>average accuracy</a:t>
            </a:r>
            <a:r>
              <a:rPr lang="en-US" sz="1800" dirty="0"/>
              <a:t> across the two models was </a:t>
            </a:r>
            <a:r>
              <a:rPr lang="en-US" sz="1800" b="1" dirty="0"/>
              <a:t>0.8461</a:t>
            </a:r>
            <a:r>
              <a:rPr lang="en-US" sz="1800" dirty="0"/>
              <a:t>.</a:t>
            </a:r>
          </a:p>
          <a:p>
            <a:endParaRPr lang="en-US" sz="2000" dirty="0"/>
          </a:p>
          <a:p>
            <a:endParaRPr lang="en-US" sz="2000" dirty="0"/>
          </a:p>
          <a:p>
            <a:endParaRPr lang="en-US" dirty="0"/>
          </a:p>
        </p:txBody>
      </p:sp>
    </p:spTree>
    <p:extLst>
      <p:ext uri="{BB962C8B-B14F-4D97-AF65-F5344CB8AC3E}">
        <p14:creationId xmlns:p14="http://schemas.microsoft.com/office/powerpoint/2010/main" val="755586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6DBA7-5ACC-5E4F-31AD-587B512CB8E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0FDD1DD-EA43-D752-7830-76CC6B39DDD2}"/>
              </a:ext>
            </a:extLst>
          </p:cNvPr>
          <p:cNvSpPr>
            <a:spLocks noGrp="1"/>
          </p:cNvSpPr>
          <p:nvPr>
            <p:ph idx="1"/>
          </p:nvPr>
        </p:nvSpPr>
        <p:spPr>
          <a:xfrm>
            <a:off x="838200" y="1825624"/>
            <a:ext cx="10515600" cy="4895215"/>
          </a:xfrm>
        </p:spPr>
        <p:txBody>
          <a:bodyPr>
            <a:normAutofit/>
          </a:bodyPr>
          <a:lstStyle/>
          <a:p>
            <a:r>
              <a:rPr lang="en-US" sz="2000" b="1" dirty="0"/>
              <a:t>Second Dataset (Before Hyperparameter Tuning):</a:t>
            </a:r>
          </a:p>
          <a:p>
            <a:pPr lvl="1"/>
            <a:r>
              <a:rPr lang="en-US" sz="1800" dirty="0"/>
              <a:t>The </a:t>
            </a:r>
            <a:r>
              <a:rPr lang="en-US" sz="1800" b="1" dirty="0"/>
              <a:t>max performance</a:t>
            </a:r>
            <a:r>
              <a:rPr lang="en-US" sz="1800" dirty="0"/>
              <a:t> was achieved by the </a:t>
            </a:r>
            <a:r>
              <a:rPr lang="en-US" sz="1800" b="1" dirty="0"/>
              <a:t>Logistic Regression</a:t>
            </a:r>
            <a:r>
              <a:rPr lang="en-US" sz="1800" dirty="0"/>
              <a:t> model with an accuracy of </a:t>
            </a:r>
            <a:r>
              <a:rPr lang="en-US" sz="1800" b="1" dirty="0"/>
              <a:t>0.8374</a:t>
            </a:r>
            <a:r>
              <a:rPr lang="en-US" sz="1800" dirty="0"/>
              <a:t>.</a:t>
            </a:r>
          </a:p>
          <a:p>
            <a:pPr lvl="1"/>
            <a:r>
              <a:rPr lang="en-US" sz="1800" dirty="0"/>
              <a:t>The </a:t>
            </a:r>
            <a:r>
              <a:rPr lang="en-US" sz="1800" b="1" dirty="0"/>
              <a:t>min performance</a:t>
            </a:r>
            <a:r>
              <a:rPr lang="en-US" sz="1800" dirty="0"/>
              <a:t> was observed in the </a:t>
            </a:r>
            <a:r>
              <a:rPr lang="en-US" sz="1800" b="1" dirty="0"/>
              <a:t>Decision Tree</a:t>
            </a:r>
            <a:r>
              <a:rPr lang="en-US" sz="1800" dirty="0"/>
              <a:t> model with an accuracy of </a:t>
            </a:r>
            <a:r>
              <a:rPr lang="en-US" sz="1800" b="1" dirty="0"/>
              <a:t>0.75</a:t>
            </a:r>
            <a:r>
              <a:rPr lang="en-US" sz="1800" dirty="0"/>
              <a:t>.</a:t>
            </a:r>
          </a:p>
          <a:p>
            <a:pPr lvl="1"/>
            <a:r>
              <a:rPr lang="en-US" sz="1800" dirty="0"/>
              <a:t>The </a:t>
            </a:r>
            <a:r>
              <a:rPr lang="en-US" sz="1800" b="1" dirty="0"/>
              <a:t>average accuracy</a:t>
            </a:r>
            <a:r>
              <a:rPr lang="en-US" sz="1800" dirty="0"/>
              <a:t> across the four models was </a:t>
            </a:r>
            <a:r>
              <a:rPr lang="en-US" sz="1800" b="1" dirty="0"/>
              <a:t>0.8132</a:t>
            </a:r>
            <a:r>
              <a:rPr lang="en-US" sz="1800" dirty="0"/>
              <a:t>.</a:t>
            </a:r>
          </a:p>
          <a:p>
            <a:r>
              <a:rPr lang="en-US" sz="2000" b="1" dirty="0"/>
              <a:t>Second Dataset (After Hyperparameter Tuning - </a:t>
            </a:r>
            <a:r>
              <a:rPr lang="en-US" sz="2000" b="1" dirty="0" err="1"/>
              <a:t>GridSearchCV</a:t>
            </a:r>
            <a:r>
              <a:rPr lang="en-US" sz="2000" b="1" dirty="0"/>
              <a:t>):</a:t>
            </a:r>
          </a:p>
          <a:p>
            <a:pPr lvl="1"/>
            <a:r>
              <a:rPr lang="en-US" sz="1800" dirty="0"/>
              <a:t>The </a:t>
            </a:r>
            <a:r>
              <a:rPr lang="en-US" sz="1800" b="1" dirty="0"/>
              <a:t>max performance</a:t>
            </a:r>
            <a:r>
              <a:rPr lang="en-US" sz="1800" dirty="0"/>
              <a:t> was achieved by the </a:t>
            </a:r>
            <a:r>
              <a:rPr lang="en-US" sz="1800" b="1" dirty="0"/>
              <a:t>Random Forest</a:t>
            </a:r>
            <a:r>
              <a:rPr lang="en-US" sz="1800" dirty="0"/>
              <a:t> model with an accuracy of </a:t>
            </a:r>
            <a:r>
              <a:rPr lang="en-US" sz="1800" b="1" dirty="0"/>
              <a:t>0.8545</a:t>
            </a:r>
            <a:r>
              <a:rPr lang="en-US" sz="1800" dirty="0"/>
              <a:t>.</a:t>
            </a:r>
          </a:p>
          <a:p>
            <a:pPr lvl="1"/>
            <a:r>
              <a:rPr lang="en-US" sz="1800" dirty="0"/>
              <a:t>The </a:t>
            </a:r>
            <a:r>
              <a:rPr lang="en-US" sz="1800" b="1" dirty="0"/>
              <a:t>min performance</a:t>
            </a:r>
            <a:r>
              <a:rPr lang="en-US" sz="1800" dirty="0"/>
              <a:t> was observed in the </a:t>
            </a:r>
            <a:r>
              <a:rPr lang="en-US" sz="1800" b="1" dirty="0"/>
              <a:t>Logistic Regression</a:t>
            </a:r>
            <a:r>
              <a:rPr lang="en-US" sz="1800" dirty="0"/>
              <a:t> model with an accuracy of </a:t>
            </a:r>
            <a:r>
              <a:rPr lang="en-US" sz="1800" b="1" dirty="0"/>
              <a:t>0.8388</a:t>
            </a:r>
            <a:r>
              <a:rPr lang="en-US" sz="1800" dirty="0"/>
              <a:t>.</a:t>
            </a:r>
          </a:p>
          <a:p>
            <a:pPr lvl="1"/>
            <a:r>
              <a:rPr lang="en-US" sz="1800" dirty="0"/>
              <a:t>The </a:t>
            </a:r>
            <a:r>
              <a:rPr lang="en-US" sz="1800" b="1" dirty="0"/>
              <a:t>average accuracy</a:t>
            </a:r>
            <a:r>
              <a:rPr lang="en-US" sz="1800" dirty="0"/>
              <a:t> across the two models was </a:t>
            </a:r>
            <a:r>
              <a:rPr lang="en-US" sz="1800" b="1" dirty="0"/>
              <a:t>0.8467</a:t>
            </a:r>
            <a:r>
              <a:rPr lang="en-US" sz="1800" dirty="0"/>
              <a:t>.</a:t>
            </a:r>
          </a:p>
          <a:p>
            <a:r>
              <a:rPr lang="en-US" sz="2000" b="1" dirty="0"/>
              <a:t>Second Dataset (After Hyperparameter Tuning - </a:t>
            </a:r>
            <a:r>
              <a:rPr lang="en-US" sz="2000" b="1" dirty="0" err="1"/>
              <a:t>RandomizedSearchCV</a:t>
            </a:r>
            <a:r>
              <a:rPr lang="en-US" sz="2000" b="1" dirty="0"/>
              <a:t>):</a:t>
            </a:r>
          </a:p>
          <a:p>
            <a:pPr lvl="1"/>
            <a:r>
              <a:rPr lang="en-US" sz="1800" dirty="0"/>
              <a:t>The </a:t>
            </a:r>
            <a:r>
              <a:rPr lang="en-US" sz="1800" b="1" dirty="0"/>
              <a:t>max performance</a:t>
            </a:r>
            <a:r>
              <a:rPr lang="en-US" sz="1800" dirty="0"/>
              <a:t> was achieved by the </a:t>
            </a:r>
            <a:r>
              <a:rPr lang="en-US" sz="1800" b="1" dirty="0"/>
              <a:t>Logistic Regression </a:t>
            </a:r>
            <a:r>
              <a:rPr lang="en-US" sz="1800" dirty="0"/>
              <a:t>model with an accuracy of </a:t>
            </a:r>
            <a:r>
              <a:rPr lang="en-US" sz="1800" b="1" dirty="0"/>
              <a:t>0.8555</a:t>
            </a:r>
          </a:p>
          <a:p>
            <a:pPr lvl="1"/>
            <a:r>
              <a:rPr lang="en-US" sz="1800" dirty="0"/>
              <a:t>The </a:t>
            </a:r>
            <a:r>
              <a:rPr lang="en-US" sz="1800" b="1" dirty="0"/>
              <a:t>min performance</a:t>
            </a:r>
            <a:r>
              <a:rPr lang="en-US" sz="1800" dirty="0"/>
              <a:t> was observed in the </a:t>
            </a:r>
            <a:r>
              <a:rPr lang="en-US" sz="1800" b="1" dirty="0"/>
              <a:t>Random Forest Classifier </a:t>
            </a:r>
            <a:r>
              <a:rPr lang="en-US" sz="1800" dirty="0"/>
              <a:t>model with an accuracy of </a:t>
            </a:r>
            <a:r>
              <a:rPr lang="en-US" sz="1800" b="1" dirty="0"/>
              <a:t>0.8368</a:t>
            </a:r>
          </a:p>
          <a:p>
            <a:pPr lvl="1"/>
            <a:r>
              <a:rPr lang="en-US" sz="1800" dirty="0"/>
              <a:t>The </a:t>
            </a:r>
            <a:r>
              <a:rPr lang="en-US" sz="1800" b="1" dirty="0"/>
              <a:t>average accuracy</a:t>
            </a:r>
            <a:r>
              <a:rPr lang="en-US" sz="1800" dirty="0"/>
              <a:t> across the two model was </a:t>
            </a:r>
            <a:r>
              <a:rPr lang="en-US" sz="1800" b="1" dirty="0"/>
              <a:t>0.8461</a:t>
            </a:r>
          </a:p>
        </p:txBody>
      </p:sp>
    </p:spTree>
    <p:extLst>
      <p:ext uri="{BB962C8B-B14F-4D97-AF65-F5344CB8AC3E}">
        <p14:creationId xmlns:p14="http://schemas.microsoft.com/office/powerpoint/2010/main" val="765393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C8109-FE36-C600-9ACD-0DA41A9F336B}"/>
              </a:ext>
            </a:extLst>
          </p:cNvPr>
          <p:cNvSpPr>
            <a:spLocks noGrp="1"/>
          </p:cNvSpPr>
          <p:nvPr>
            <p:ph type="title"/>
          </p:nvPr>
        </p:nvSpPr>
        <p:spPr/>
        <p:txBody>
          <a:bodyPr/>
          <a:lstStyle/>
          <a:p>
            <a:r>
              <a:rPr lang="en-US" dirty="0"/>
              <a:t>Brief of model results</a:t>
            </a:r>
          </a:p>
        </p:txBody>
      </p:sp>
      <p:sp>
        <p:nvSpPr>
          <p:cNvPr id="3" name="Content Placeholder 2">
            <a:extLst>
              <a:ext uri="{FF2B5EF4-FFF2-40B4-BE49-F238E27FC236}">
                <a16:creationId xmlns:a16="http://schemas.microsoft.com/office/drawing/2014/main" id="{4A6F2979-FD55-9AD1-FE88-B051386A6F41}"/>
              </a:ext>
            </a:extLst>
          </p:cNvPr>
          <p:cNvSpPr>
            <a:spLocks noGrp="1"/>
          </p:cNvSpPr>
          <p:nvPr>
            <p:ph idx="1"/>
          </p:nvPr>
        </p:nvSpPr>
        <p:spPr/>
        <p:txBody>
          <a:bodyPr/>
          <a:lstStyle/>
          <a:p>
            <a:r>
              <a:rPr lang="en-US" dirty="0"/>
              <a:t>Across both datasets, </a:t>
            </a:r>
            <a:r>
              <a:rPr lang="en-US" b="1" dirty="0"/>
              <a:t>SVM (Support Vector Machine)</a:t>
            </a:r>
            <a:r>
              <a:rPr lang="en-US" dirty="0"/>
              <a:t> consistently delivered strong performance, achieving the highest accuracy in the heart disease prediction dataset and maintaining competitive results in the second dataset. </a:t>
            </a:r>
            <a:r>
              <a:rPr lang="en-US" b="1" dirty="0"/>
              <a:t>Logistic Regression</a:t>
            </a:r>
            <a:r>
              <a:rPr lang="en-US" dirty="0"/>
              <a:t> also performed well in both cases, particularly excelling in the second dataset with the highest accuracy. </a:t>
            </a:r>
            <a:r>
              <a:rPr lang="en-US" b="1" dirty="0"/>
              <a:t>Random Forest</a:t>
            </a:r>
            <a:r>
              <a:rPr lang="en-US" dirty="0"/>
              <a:t> showed solid results but generally lagged behind SVM and Logistic Regression in both datasets after hyper tuning. </a:t>
            </a:r>
            <a:r>
              <a:rPr lang="en-US" b="1" dirty="0"/>
              <a:t>Decision Tree</a:t>
            </a:r>
            <a:r>
              <a:rPr lang="en-US" dirty="0"/>
              <a:t>, however, performed poorly in the second dataset, with the lowest accuracy.</a:t>
            </a:r>
          </a:p>
        </p:txBody>
      </p:sp>
    </p:spTree>
    <p:extLst>
      <p:ext uri="{BB962C8B-B14F-4D97-AF65-F5344CB8AC3E}">
        <p14:creationId xmlns:p14="http://schemas.microsoft.com/office/powerpoint/2010/main" val="13021288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D922D-C818-79DF-905E-B2D6F7D7B9A0}"/>
              </a:ext>
            </a:extLst>
          </p:cNvPr>
          <p:cNvSpPr>
            <a:spLocks noGrp="1"/>
          </p:cNvSpPr>
          <p:nvPr>
            <p:ph type="title"/>
          </p:nvPr>
        </p:nvSpPr>
        <p:spPr/>
        <p:txBody>
          <a:bodyPr/>
          <a:lstStyle/>
          <a:p>
            <a:r>
              <a:rPr lang="en-US" dirty="0"/>
              <a:t>Overall Conclusion</a:t>
            </a:r>
          </a:p>
        </p:txBody>
      </p:sp>
      <p:sp>
        <p:nvSpPr>
          <p:cNvPr id="3" name="Content Placeholder 2">
            <a:extLst>
              <a:ext uri="{FF2B5EF4-FFF2-40B4-BE49-F238E27FC236}">
                <a16:creationId xmlns:a16="http://schemas.microsoft.com/office/drawing/2014/main" id="{6D686505-0894-3BD3-779F-2F29899D0ACE}"/>
              </a:ext>
            </a:extLst>
          </p:cNvPr>
          <p:cNvSpPr>
            <a:spLocks noGrp="1"/>
          </p:cNvSpPr>
          <p:nvPr>
            <p:ph idx="1"/>
          </p:nvPr>
        </p:nvSpPr>
        <p:spPr>
          <a:xfrm>
            <a:off x="838200" y="1825624"/>
            <a:ext cx="10515600" cy="4959223"/>
          </a:xfrm>
        </p:spPr>
        <p:txBody>
          <a:bodyPr>
            <a:normAutofit lnSpcReduction="10000"/>
          </a:bodyPr>
          <a:lstStyle/>
          <a:p>
            <a:r>
              <a:rPr lang="en-US" b="1" dirty="0"/>
              <a:t>SVM</a:t>
            </a:r>
            <a:r>
              <a:rPr lang="en-US" dirty="0"/>
              <a:t> and </a:t>
            </a:r>
            <a:r>
              <a:rPr lang="en-US" b="1" dirty="0"/>
              <a:t>Logistic Regression</a:t>
            </a:r>
            <a:r>
              <a:rPr lang="en-US" dirty="0"/>
              <a:t> are the most reliable models, with </a:t>
            </a:r>
            <a:r>
              <a:rPr lang="en-US" b="1" dirty="0"/>
              <a:t>SVM</a:t>
            </a:r>
            <a:r>
              <a:rPr lang="en-US" dirty="0"/>
              <a:t> being slightly more effective on the heart disease dataset and </a:t>
            </a:r>
            <a:r>
              <a:rPr lang="en-US" b="1" dirty="0"/>
              <a:t>Logistic Regression</a:t>
            </a:r>
            <a:r>
              <a:rPr lang="en-US" dirty="0"/>
              <a:t> leading on the second dataset. </a:t>
            </a:r>
            <a:r>
              <a:rPr lang="en-US" b="1" dirty="0"/>
              <a:t>Random Forest</a:t>
            </a:r>
            <a:r>
              <a:rPr lang="en-US" dirty="0"/>
              <a:t> can be a good alternative, while </a:t>
            </a:r>
            <a:r>
              <a:rPr lang="en-US" b="1" dirty="0"/>
              <a:t>Decision Tree</a:t>
            </a:r>
            <a:r>
              <a:rPr lang="en-US" dirty="0"/>
              <a:t> should be considered only when model simplicity is prioritized over accuracy.</a:t>
            </a:r>
          </a:p>
          <a:p>
            <a:r>
              <a:rPr lang="en-US" dirty="0"/>
              <a:t>These results emphasize the importance of selecting the right model based on the dataset and defining an appropriate hyperparameter search space. Proper model choice and tuning improve performance, generalization, and avoid overfitting. While SVM and Logistic Regression excel in heart disease prediction, testing various models and understanding their strengths is key. Decision Trees, though useful, were outperformed here, highlighting the need for careful algorithm selection.</a:t>
            </a:r>
          </a:p>
        </p:txBody>
      </p:sp>
    </p:spTree>
    <p:extLst>
      <p:ext uri="{BB962C8B-B14F-4D97-AF65-F5344CB8AC3E}">
        <p14:creationId xmlns:p14="http://schemas.microsoft.com/office/powerpoint/2010/main" val="2231683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27DAE-3801-6A8A-3B0E-A945B73883A7}"/>
              </a:ext>
            </a:extLst>
          </p:cNvPr>
          <p:cNvSpPr>
            <a:spLocks noGrp="1"/>
          </p:cNvSpPr>
          <p:nvPr>
            <p:ph type="title"/>
          </p:nvPr>
        </p:nvSpPr>
        <p:spPr>
          <a:xfrm>
            <a:off x="838200" y="365125"/>
            <a:ext cx="3683466" cy="1325563"/>
          </a:xfrm>
        </p:spPr>
        <p:txBody>
          <a:bodyPr>
            <a:normAutofit/>
          </a:bodyPr>
          <a:lstStyle/>
          <a:p>
            <a:r>
              <a:rPr lang="en-US" sz="2800" dirty="0"/>
              <a:t>What is the </a:t>
            </a:r>
            <a:r>
              <a:rPr lang="en-US" sz="2800" b="1" u="sng" dirty="0"/>
              <a:t>PROBLEM</a:t>
            </a:r>
            <a:r>
              <a:rPr lang="en-US" sz="2800" dirty="0"/>
              <a:t> ?</a:t>
            </a:r>
          </a:p>
        </p:txBody>
      </p:sp>
      <p:sp>
        <p:nvSpPr>
          <p:cNvPr id="3" name="Content Placeholder 2">
            <a:extLst>
              <a:ext uri="{FF2B5EF4-FFF2-40B4-BE49-F238E27FC236}">
                <a16:creationId xmlns:a16="http://schemas.microsoft.com/office/drawing/2014/main" id="{4AE62758-173E-5D3F-58FE-A1144C5E27A4}"/>
              </a:ext>
            </a:extLst>
          </p:cNvPr>
          <p:cNvSpPr>
            <a:spLocks noGrp="1"/>
          </p:cNvSpPr>
          <p:nvPr>
            <p:ph idx="1"/>
          </p:nvPr>
        </p:nvSpPr>
        <p:spPr>
          <a:xfrm>
            <a:off x="838200" y="1456509"/>
            <a:ext cx="9916486" cy="3174214"/>
          </a:xfrm>
        </p:spPr>
        <p:txBody>
          <a:bodyPr>
            <a:noAutofit/>
          </a:bodyPr>
          <a:lstStyle/>
          <a:p>
            <a:r>
              <a:rPr lang="en-US" sz="2000" dirty="0"/>
              <a:t>Cardiovascular diseases (CVDs), including heart disease, are the leading cause of death worldwide. In 2019, 17.9 million people died from CVDs, accounting for 32% of all global deaths, with 85% due to heart attacks and strokes.</a:t>
            </a:r>
          </a:p>
          <a:p>
            <a:r>
              <a:rPr lang="en-US" sz="2000" dirty="0"/>
              <a:t>The global burden of CVDs has grown significantly, with deaths rising from 12.1 million in 1990 to 20.5 million in 2021—a 60% increase in three decades. In the United States, heart disease remains a major concern, causing 702,880 deaths in 2022, or 1 in every 5 deaths.</a:t>
            </a:r>
          </a:p>
          <a:p>
            <a:r>
              <a:rPr lang="en-US" sz="2000" dirty="0"/>
              <a:t>These statistics highlight the urgent need for prevention, early detection, and effective treatment. Traditional diagnostic methods, while critical, are often time-consuming, costly, or invasive, underscoring the need for innovative, non-invasive solutions like machine learning-based predictive models.</a:t>
            </a:r>
          </a:p>
        </p:txBody>
      </p:sp>
      <p:sp>
        <p:nvSpPr>
          <p:cNvPr id="8" name="Content Placeholder 2">
            <a:extLst>
              <a:ext uri="{FF2B5EF4-FFF2-40B4-BE49-F238E27FC236}">
                <a16:creationId xmlns:a16="http://schemas.microsoft.com/office/drawing/2014/main" id="{B55C1E60-2594-3BDD-C8EF-CAFEB2648F59}"/>
              </a:ext>
            </a:extLst>
          </p:cNvPr>
          <p:cNvSpPr txBox="1">
            <a:spLocks/>
          </p:cNvSpPr>
          <p:nvPr/>
        </p:nvSpPr>
        <p:spPr>
          <a:xfrm>
            <a:off x="847987" y="5409122"/>
            <a:ext cx="9916486" cy="88262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hlinkClick r:id="rId2"/>
              </a:rPr>
              <a:t>https://www.who.int/news-room/fact-sheets/detail/cardiovascular-diseases-%28cvds%29</a:t>
            </a:r>
            <a:endParaRPr lang="en-US" sz="1100" dirty="0"/>
          </a:p>
          <a:p>
            <a:r>
              <a:rPr lang="en-US" sz="1100" dirty="0">
                <a:hlinkClick r:id="rId3"/>
              </a:rPr>
              <a:t>https://world-heart-federation.org/news/deaths-from-cardiovascular-disease-surged-60-globally-over-the-last-30-years-report</a:t>
            </a:r>
            <a:endParaRPr lang="en-US" sz="1100" dirty="0"/>
          </a:p>
          <a:p>
            <a:r>
              <a:rPr lang="en-US" sz="1100" dirty="0">
                <a:hlinkClick r:id="rId4"/>
              </a:rPr>
              <a:t>https://www.cdc.gov/heart-disease/data-research/facts-stats/index.html</a:t>
            </a:r>
            <a:endParaRPr lang="en-US" sz="1100" dirty="0"/>
          </a:p>
          <a:p>
            <a:pPr marL="0" indent="0">
              <a:buNone/>
            </a:pPr>
            <a:endParaRPr lang="en-US" sz="1100" dirty="0"/>
          </a:p>
        </p:txBody>
      </p:sp>
    </p:spTree>
    <p:extLst>
      <p:ext uri="{BB962C8B-B14F-4D97-AF65-F5344CB8AC3E}">
        <p14:creationId xmlns:p14="http://schemas.microsoft.com/office/powerpoint/2010/main" val="3431006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C7483-363C-B0B9-8632-DCB7B6A24598}"/>
              </a:ext>
            </a:extLst>
          </p:cNvPr>
          <p:cNvSpPr>
            <a:spLocks noGrp="1"/>
          </p:cNvSpPr>
          <p:nvPr>
            <p:ph type="title"/>
          </p:nvPr>
        </p:nvSpPr>
        <p:spPr/>
        <p:txBody>
          <a:bodyPr/>
          <a:lstStyle/>
          <a:p>
            <a:r>
              <a:rPr lang="en-US" dirty="0"/>
              <a:t>Our Objective</a:t>
            </a:r>
          </a:p>
        </p:txBody>
      </p:sp>
      <p:sp>
        <p:nvSpPr>
          <p:cNvPr id="3" name="Content Placeholder 2">
            <a:extLst>
              <a:ext uri="{FF2B5EF4-FFF2-40B4-BE49-F238E27FC236}">
                <a16:creationId xmlns:a16="http://schemas.microsoft.com/office/drawing/2014/main" id="{BB7F0550-C2F8-21AA-A55B-CC77EFCF6460}"/>
              </a:ext>
            </a:extLst>
          </p:cNvPr>
          <p:cNvSpPr>
            <a:spLocks noGrp="1"/>
          </p:cNvSpPr>
          <p:nvPr>
            <p:ph idx="1"/>
          </p:nvPr>
        </p:nvSpPr>
        <p:spPr>
          <a:xfrm>
            <a:off x="838200" y="1825625"/>
            <a:ext cx="10515600" cy="2159146"/>
          </a:xfrm>
        </p:spPr>
        <p:txBody>
          <a:bodyPr/>
          <a:lstStyle/>
          <a:p>
            <a:r>
              <a:rPr lang="en-US" dirty="0"/>
              <a:t>Develop machine learning models to predict the likelihood of heart disease using patient data such as age, cholesterol levels, and blood pressure. These models aim to deliver a fast, accurate, and non-invasive diagnostic tool, enhancing early detection and enabling timely medical interventions.</a:t>
            </a:r>
          </a:p>
        </p:txBody>
      </p:sp>
    </p:spTree>
    <p:extLst>
      <p:ext uri="{BB962C8B-B14F-4D97-AF65-F5344CB8AC3E}">
        <p14:creationId xmlns:p14="http://schemas.microsoft.com/office/powerpoint/2010/main" val="33540310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AE9E9-CF9C-E569-01A3-7DD22D9FF5BD}"/>
              </a:ext>
            </a:extLst>
          </p:cNvPr>
          <p:cNvSpPr>
            <a:spLocks noGrp="1"/>
          </p:cNvSpPr>
          <p:nvPr>
            <p:ph type="title"/>
          </p:nvPr>
        </p:nvSpPr>
        <p:spPr/>
        <p:txBody>
          <a:bodyPr/>
          <a:lstStyle/>
          <a:p>
            <a:r>
              <a:rPr lang="en-US" dirty="0"/>
              <a:t>Related Works</a:t>
            </a:r>
          </a:p>
        </p:txBody>
      </p:sp>
      <p:sp>
        <p:nvSpPr>
          <p:cNvPr id="4" name="Title 1">
            <a:extLst>
              <a:ext uri="{FF2B5EF4-FFF2-40B4-BE49-F238E27FC236}">
                <a16:creationId xmlns:a16="http://schemas.microsoft.com/office/drawing/2014/main" id="{76F6D729-6739-9889-DBD5-500723FED814}"/>
              </a:ext>
            </a:extLst>
          </p:cNvPr>
          <p:cNvSpPr txBox="1">
            <a:spLocks/>
          </p:cNvSpPr>
          <p:nvPr/>
        </p:nvSpPr>
        <p:spPr>
          <a:xfrm>
            <a:off x="764097" y="1398368"/>
            <a:ext cx="10515600" cy="4457147"/>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b="1" dirty="0">
                <a:latin typeface="+mn-lt"/>
              </a:rPr>
              <a:t>Choudhury et al. (2017)</a:t>
            </a:r>
            <a:endParaRPr lang="en-US" sz="1800" dirty="0">
              <a:latin typeface="+mn-lt"/>
            </a:endParaRPr>
          </a:p>
          <a:p>
            <a:pPr>
              <a:buFont typeface="Arial" panose="020B0604020202020204" pitchFamily="34" charset="0"/>
              <a:buChar char="•"/>
            </a:pPr>
            <a:r>
              <a:rPr lang="en-US" sz="1800" dirty="0">
                <a:latin typeface="+mn-lt"/>
              </a:rPr>
              <a:t>Developed a hybrid model combining Decision Trees and Random Forests for heart disease prediction, achieving 88% accuracy.</a:t>
            </a:r>
          </a:p>
          <a:p>
            <a:endParaRPr lang="en-US" sz="1800" dirty="0">
              <a:latin typeface="+mn-lt"/>
            </a:endParaRPr>
          </a:p>
          <a:p>
            <a:r>
              <a:rPr lang="en-US" sz="1800" b="1" dirty="0">
                <a:latin typeface="+mn-lt"/>
              </a:rPr>
              <a:t>Rajkumar and Reena (2019)</a:t>
            </a:r>
            <a:endParaRPr lang="en-US" sz="1800" dirty="0">
              <a:latin typeface="+mn-lt"/>
            </a:endParaRPr>
          </a:p>
          <a:p>
            <a:pPr>
              <a:buFont typeface="Arial" panose="020B0604020202020204" pitchFamily="34" charset="0"/>
              <a:buChar char="•"/>
            </a:pPr>
            <a:r>
              <a:rPr lang="en-US" sz="1800" dirty="0">
                <a:latin typeface="+mn-lt"/>
              </a:rPr>
              <a:t>Compared SVM, Naïve Bayes, and Logistic Regression for heart disease classification, with SVM achieving the highest accuracy of 85.6%.</a:t>
            </a:r>
          </a:p>
          <a:p>
            <a:endParaRPr lang="en-US" sz="1800" dirty="0">
              <a:latin typeface="+mn-lt"/>
            </a:endParaRPr>
          </a:p>
          <a:p>
            <a:r>
              <a:rPr lang="en-US" sz="1800" b="1" dirty="0">
                <a:latin typeface="+mn-lt"/>
              </a:rPr>
              <a:t>Dinesh et al. (2020)</a:t>
            </a:r>
            <a:endParaRPr lang="en-US" sz="1800" dirty="0">
              <a:latin typeface="+mn-lt"/>
            </a:endParaRPr>
          </a:p>
          <a:p>
            <a:pPr>
              <a:buFont typeface="Arial" panose="020B0604020202020204" pitchFamily="34" charset="0"/>
              <a:buChar char="•"/>
            </a:pPr>
            <a:r>
              <a:rPr lang="en-US" sz="1800" dirty="0">
                <a:latin typeface="+mn-lt"/>
              </a:rPr>
              <a:t>Applied Deep Neural Networks (DNN) for heart disease prediction, achieving 90% accuracy and showing the effectiveness of deep learning in medical datasets.</a:t>
            </a:r>
          </a:p>
          <a:p>
            <a:endParaRPr lang="en-US" sz="1800" dirty="0">
              <a:latin typeface="+mn-lt"/>
            </a:endParaRPr>
          </a:p>
          <a:p>
            <a:r>
              <a:rPr lang="en-US" sz="1800" b="1" dirty="0">
                <a:latin typeface="+mn-lt"/>
              </a:rPr>
              <a:t>Yadav et al. (2021)</a:t>
            </a:r>
            <a:endParaRPr lang="en-US" sz="1800" dirty="0">
              <a:latin typeface="+mn-lt"/>
            </a:endParaRPr>
          </a:p>
          <a:p>
            <a:pPr>
              <a:buFont typeface="Arial" panose="020B0604020202020204" pitchFamily="34" charset="0"/>
              <a:buChar char="•"/>
            </a:pPr>
            <a:r>
              <a:rPr lang="en-US" sz="1800" dirty="0">
                <a:latin typeface="+mn-lt"/>
              </a:rPr>
              <a:t>Used k-Nearest Neighbors (</a:t>
            </a:r>
            <a:r>
              <a:rPr lang="en-US" sz="1800" dirty="0" err="1">
                <a:latin typeface="+mn-lt"/>
              </a:rPr>
              <a:t>kNN</a:t>
            </a:r>
            <a:r>
              <a:rPr lang="en-US" sz="1800" dirty="0">
                <a:latin typeface="+mn-lt"/>
              </a:rPr>
              <a:t>) and Genetic Algorithms for feature selection, achieving an F1 score of 0.91 in heart disease prediction.</a:t>
            </a:r>
          </a:p>
          <a:p>
            <a:endParaRPr lang="en-US" sz="1800" dirty="0">
              <a:latin typeface="+mn-lt"/>
            </a:endParaRPr>
          </a:p>
          <a:p>
            <a:r>
              <a:rPr lang="en-US" sz="1800" b="1" dirty="0">
                <a:latin typeface="+mn-lt"/>
              </a:rPr>
              <a:t>Balamurugan et al. (2022)</a:t>
            </a:r>
            <a:endParaRPr lang="en-US" sz="1800" dirty="0">
              <a:latin typeface="+mn-lt"/>
            </a:endParaRPr>
          </a:p>
          <a:p>
            <a:pPr>
              <a:buFont typeface="Arial" panose="020B0604020202020204" pitchFamily="34" charset="0"/>
              <a:buChar char="•"/>
            </a:pPr>
            <a:r>
              <a:rPr lang="en-US" sz="1800" dirty="0">
                <a:latin typeface="+mn-lt"/>
              </a:rPr>
              <a:t>Proposed an ensemble method using Random Forest and </a:t>
            </a:r>
            <a:r>
              <a:rPr lang="en-US" sz="1800" dirty="0" err="1">
                <a:latin typeface="+mn-lt"/>
              </a:rPr>
              <a:t>XGBoost</a:t>
            </a:r>
            <a:r>
              <a:rPr lang="en-US" sz="1800" dirty="0">
                <a:latin typeface="+mn-lt"/>
              </a:rPr>
              <a:t> for heart disease prediction, improving accuracy and handling class imbalance.</a:t>
            </a:r>
          </a:p>
          <a:p>
            <a:pPr>
              <a:buFont typeface="Arial" panose="020B0604020202020204" pitchFamily="34" charset="0"/>
              <a:buChar char="•"/>
            </a:pPr>
            <a:endParaRPr lang="en-US" sz="1050" dirty="0"/>
          </a:p>
        </p:txBody>
      </p:sp>
    </p:spTree>
    <p:extLst>
      <p:ext uri="{BB962C8B-B14F-4D97-AF65-F5344CB8AC3E}">
        <p14:creationId xmlns:p14="http://schemas.microsoft.com/office/powerpoint/2010/main" val="1680479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jumping over a block&#10;&#10;Description automatically generated">
            <a:extLst>
              <a:ext uri="{FF2B5EF4-FFF2-40B4-BE49-F238E27FC236}">
                <a16:creationId xmlns:a16="http://schemas.microsoft.com/office/drawing/2014/main" id="{2159AD2A-536A-5DD1-F1AE-B198CD25AF66}"/>
              </a:ext>
            </a:extLst>
          </p:cNvPr>
          <p:cNvPicPr>
            <a:picLocks noChangeAspect="1"/>
          </p:cNvPicPr>
          <p:nvPr/>
        </p:nvPicPr>
        <p:blipFill>
          <a:blip r:embed="rId2">
            <a:extLst>
              <a:ext uri="{28A0092B-C50C-407E-A947-70E740481C1C}">
                <a14:useLocalDpi xmlns:a14="http://schemas.microsoft.com/office/drawing/2010/main" val="0"/>
              </a:ext>
            </a:extLst>
          </a:blip>
          <a:srcRect l="3074" t="6484" r="18024" b="-1"/>
          <a:stretch/>
        </p:blipFill>
        <p:spPr>
          <a:xfrm>
            <a:off x="3523488" y="10"/>
            <a:ext cx="8668512" cy="6857990"/>
          </a:xfrm>
          <a:prstGeom prst="rect">
            <a:avLst/>
          </a:prstGeom>
        </p:spPr>
      </p:pic>
      <p:sp>
        <p:nvSpPr>
          <p:cNvPr id="36" name="Rectangle 35">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DDC400D-DAF7-F589-D54F-9AA85F62A8B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solidFill>
                  <a:schemeClr val="bg1"/>
                </a:solidFill>
              </a:rPr>
              <a:t>Challenges in Field</a:t>
            </a:r>
          </a:p>
        </p:txBody>
      </p:sp>
      <p:sp>
        <p:nvSpPr>
          <p:cNvPr id="38" name="Rectangle 3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0" name="Rectangle 3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1574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E0259AE1-2DD8-5293-F71C-D2B048C444CC}"/>
              </a:ext>
            </a:extLst>
          </p:cNvPr>
          <p:cNvSpPr>
            <a:spLocks noGrp="1"/>
          </p:cNvSpPr>
          <p:nvPr>
            <p:ph type="title"/>
          </p:nvPr>
        </p:nvSpPr>
        <p:spPr>
          <a:xfrm>
            <a:off x="838200" y="448721"/>
            <a:ext cx="4707671" cy="1225650"/>
          </a:xfrm>
        </p:spPr>
        <p:txBody>
          <a:bodyPr anchor="b">
            <a:normAutofit/>
          </a:bodyPr>
          <a:lstStyle/>
          <a:p>
            <a:r>
              <a:rPr lang="en-US" sz="3800">
                <a:solidFill>
                  <a:schemeClr val="bg1"/>
                </a:solidFill>
              </a:rPr>
              <a:t>1. Data Quality and Availability:</a:t>
            </a:r>
          </a:p>
        </p:txBody>
      </p:sp>
      <p:cxnSp>
        <p:nvCxnSpPr>
          <p:cNvPr id="137" name="Straight Connector 136">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F58C7BF-9A58-7ED3-83A8-F0FEAF32BC22}"/>
              </a:ext>
            </a:extLst>
          </p:cNvPr>
          <p:cNvSpPr>
            <a:spLocks noGrp="1"/>
          </p:cNvSpPr>
          <p:nvPr>
            <p:ph idx="1"/>
          </p:nvPr>
        </p:nvSpPr>
        <p:spPr>
          <a:xfrm>
            <a:off x="897769" y="1909192"/>
            <a:ext cx="4586513" cy="3647710"/>
          </a:xfrm>
        </p:spPr>
        <p:txBody>
          <a:bodyPr>
            <a:normAutofit/>
          </a:bodyPr>
          <a:lstStyle/>
          <a:p>
            <a:r>
              <a:rPr lang="en-US" sz="2000">
                <a:solidFill>
                  <a:schemeClr val="bg1"/>
                </a:solidFill>
              </a:rPr>
              <a:t>Many datasets are imbalanced, with a higher number of healthy cases than heart disease cases, and missing or noisy data, such as patient-reported symptoms, can negatively impact model performance.</a:t>
            </a:r>
          </a:p>
        </p:txBody>
      </p:sp>
      <p:cxnSp>
        <p:nvCxnSpPr>
          <p:cNvPr id="139" name="Straight Connector 138">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21" name="Picture 20" descr="A graph with a red rectangular bar and blue squares&#10;&#10;Description automatically generated">
            <a:extLst>
              <a:ext uri="{FF2B5EF4-FFF2-40B4-BE49-F238E27FC236}">
                <a16:creationId xmlns:a16="http://schemas.microsoft.com/office/drawing/2014/main" id="{5DA6BB86-CA28-90BC-30FB-66E3694C84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25453" y="1268629"/>
            <a:ext cx="5666547" cy="4320741"/>
          </a:xfrm>
          <a:prstGeom prst="rect">
            <a:avLst/>
          </a:prstGeom>
        </p:spPr>
      </p:pic>
    </p:spTree>
    <p:extLst>
      <p:ext uri="{BB962C8B-B14F-4D97-AF65-F5344CB8AC3E}">
        <p14:creationId xmlns:p14="http://schemas.microsoft.com/office/powerpoint/2010/main" val="1322092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circuit board in the shape of a brain&#10;&#10;Description automatically generated">
            <a:extLst>
              <a:ext uri="{FF2B5EF4-FFF2-40B4-BE49-F238E27FC236}">
                <a16:creationId xmlns:a16="http://schemas.microsoft.com/office/drawing/2014/main" id="{B037CAF6-B54B-4255-973C-27A542E561E0}"/>
              </a:ext>
            </a:extLst>
          </p:cNvPr>
          <p:cNvPicPr>
            <a:picLocks noChangeAspect="1"/>
          </p:cNvPicPr>
          <p:nvPr/>
        </p:nvPicPr>
        <p:blipFill>
          <a:blip r:embed="rId2">
            <a:extLst>
              <a:ext uri="{28A0092B-C50C-407E-A947-70E740481C1C}">
                <a14:useLocalDpi xmlns:a14="http://schemas.microsoft.com/office/drawing/2010/main" val="0"/>
              </a:ext>
            </a:extLst>
          </a:blip>
          <a:srcRect l="4387" r="23786" b="9090"/>
          <a:stretch/>
        </p:blipFill>
        <p:spPr>
          <a:xfrm>
            <a:off x="3522468" y="10"/>
            <a:ext cx="8669532" cy="6857990"/>
          </a:xfrm>
          <a:prstGeom prst="rect">
            <a:avLst/>
          </a:prstGeom>
        </p:spPr>
      </p:pic>
      <p:sp>
        <p:nvSpPr>
          <p:cNvPr id="22" name="Rectangle 2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243E5F3-D863-F481-396E-9E478478809D}"/>
              </a:ext>
            </a:extLst>
          </p:cNvPr>
          <p:cNvSpPr>
            <a:spLocks noGrp="1"/>
          </p:cNvSpPr>
          <p:nvPr>
            <p:ph type="title"/>
          </p:nvPr>
        </p:nvSpPr>
        <p:spPr>
          <a:xfrm>
            <a:off x="371093" y="1161288"/>
            <a:ext cx="3846343" cy="1124712"/>
          </a:xfrm>
        </p:spPr>
        <p:txBody>
          <a:bodyPr anchor="b">
            <a:normAutofit/>
          </a:bodyPr>
          <a:lstStyle/>
          <a:p>
            <a:r>
              <a:rPr lang="en-US" sz="3200" dirty="0">
                <a:solidFill>
                  <a:schemeClr val="bg1"/>
                </a:solidFill>
              </a:rPr>
              <a:t>2. Feature Importance and Selection</a:t>
            </a:r>
          </a:p>
        </p:txBody>
      </p:sp>
      <p:sp>
        <p:nvSpPr>
          <p:cNvPr id="23" name="Rectangle 2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3AFB82C-2CE4-024D-753C-FB4DA3376212}"/>
              </a:ext>
            </a:extLst>
          </p:cNvPr>
          <p:cNvSpPr>
            <a:spLocks noGrp="1"/>
          </p:cNvSpPr>
          <p:nvPr>
            <p:ph idx="1"/>
          </p:nvPr>
        </p:nvSpPr>
        <p:spPr>
          <a:xfrm>
            <a:off x="371093" y="2718053"/>
            <a:ext cx="3613077" cy="3458811"/>
          </a:xfrm>
        </p:spPr>
        <p:txBody>
          <a:bodyPr anchor="t">
            <a:normAutofit/>
          </a:bodyPr>
          <a:lstStyle/>
          <a:p>
            <a:r>
              <a:rPr lang="en-US" sz="2400" dirty="0">
                <a:solidFill>
                  <a:schemeClr val="bg1"/>
                </a:solidFill>
              </a:rPr>
              <a:t>Identifying the most predictive features, like cholesterol levels, smoking, or diabetes, is challenging, and irrelevant or redundant features can introduce noise and reduce model accuracy.</a:t>
            </a:r>
          </a:p>
        </p:txBody>
      </p:sp>
    </p:spTree>
    <p:extLst>
      <p:ext uri="{BB962C8B-B14F-4D97-AF65-F5344CB8AC3E}">
        <p14:creationId xmlns:p14="http://schemas.microsoft.com/office/powerpoint/2010/main" val="26019880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white mask with a magnifying glass and scales of justice&#10;&#10;Description automatically generated">
            <a:extLst>
              <a:ext uri="{FF2B5EF4-FFF2-40B4-BE49-F238E27FC236}">
                <a16:creationId xmlns:a16="http://schemas.microsoft.com/office/drawing/2014/main" id="{70098CED-756C-C0B3-8B0B-41B53A413150}"/>
              </a:ext>
            </a:extLst>
          </p:cNvPr>
          <p:cNvPicPr>
            <a:picLocks noChangeAspect="1"/>
          </p:cNvPicPr>
          <p:nvPr/>
        </p:nvPicPr>
        <p:blipFill>
          <a:blip r:embed="rId2">
            <a:extLst>
              <a:ext uri="{28A0092B-C50C-407E-A947-70E740481C1C}">
                <a14:useLocalDpi xmlns:a14="http://schemas.microsoft.com/office/drawing/2010/main" val="0"/>
              </a:ext>
            </a:extLst>
          </a:blip>
          <a:srcRect l="13563" t="9091" r="23805" b="1"/>
          <a:stretch/>
        </p:blipFill>
        <p:spPr>
          <a:xfrm>
            <a:off x="3522468" y="10"/>
            <a:ext cx="8669532" cy="6857990"/>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7D08796-B5C6-1083-4D5C-F9F0293680F9}"/>
              </a:ext>
            </a:extLst>
          </p:cNvPr>
          <p:cNvSpPr>
            <a:spLocks noGrp="1"/>
          </p:cNvSpPr>
          <p:nvPr>
            <p:ph type="title"/>
          </p:nvPr>
        </p:nvSpPr>
        <p:spPr>
          <a:xfrm>
            <a:off x="371094" y="1161288"/>
            <a:ext cx="3438144" cy="1124712"/>
          </a:xfrm>
        </p:spPr>
        <p:txBody>
          <a:bodyPr anchor="b">
            <a:normAutofit/>
          </a:bodyPr>
          <a:lstStyle/>
          <a:p>
            <a:r>
              <a:rPr lang="en-US" sz="3200" dirty="0">
                <a:solidFill>
                  <a:schemeClr val="bg1"/>
                </a:solidFill>
              </a:rPr>
              <a:t>3. Bias and Fairness</a:t>
            </a:r>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74DDE983-5F8C-D49A-C021-DBA237C0E587}"/>
              </a:ext>
            </a:extLst>
          </p:cNvPr>
          <p:cNvSpPr>
            <a:spLocks noGrp="1"/>
          </p:cNvSpPr>
          <p:nvPr>
            <p:ph idx="1"/>
          </p:nvPr>
        </p:nvSpPr>
        <p:spPr>
          <a:xfrm>
            <a:off x="371094" y="2718054"/>
            <a:ext cx="3438906" cy="3207258"/>
          </a:xfrm>
        </p:spPr>
        <p:txBody>
          <a:bodyPr anchor="t">
            <a:normAutofit/>
          </a:bodyPr>
          <a:lstStyle/>
          <a:p>
            <a:r>
              <a:rPr lang="en-US" sz="2400" dirty="0">
                <a:solidFill>
                  <a:schemeClr val="bg1"/>
                </a:solidFill>
              </a:rPr>
              <a:t>Models trained on specific demographic data may not generalize well to other populations, and there are ethical concerns about unintentional bias favoring certain groups.</a:t>
            </a:r>
          </a:p>
        </p:txBody>
      </p:sp>
    </p:spTree>
    <p:extLst>
      <p:ext uri="{BB962C8B-B14F-4D97-AF65-F5344CB8AC3E}">
        <p14:creationId xmlns:p14="http://schemas.microsoft.com/office/powerpoint/2010/main" val="7473926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robot hitting a target&#10;&#10;Description automatically generated">
            <a:extLst>
              <a:ext uri="{FF2B5EF4-FFF2-40B4-BE49-F238E27FC236}">
                <a16:creationId xmlns:a16="http://schemas.microsoft.com/office/drawing/2014/main" id="{BB254BC4-DDD8-37BC-D35B-BA113AF1E69E}"/>
              </a:ext>
            </a:extLst>
          </p:cNvPr>
          <p:cNvPicPr>
            <a:picLocks noChangeAspect="1"/>
          </p:cNvPicPr>
          <p:nvPr/>
        </p:nvPicPr>
        <p:blipFill>
          <a:blip r:embed="rId2">
            <a:extLst>
              <a:ext uri="{28A0092B-C50C-407E-A947-70E740481C1C}">
                <a14:useLocalDpi xmlns:a14="http://schemas.microsoft.com/office/drawing/2010/main" val="0"/>
              </a:ext>
            </a:extLst>
          </a:blip>
          <a:srcRect l="13808" t="5533" b="3558"/>
          <a:stretch/>
        </p:blipFill>
        <p:spPr>
          <a:xfrm>
            <a:off x="3522468" y="10"/>
            <a:ext cx="8669532" cy="6857990"/>
          </a:xfrm>
          <a:prstGeom prst="rect">
            <a:avLst/>
          </a:prstGeom>
        </p:spPr>
      </p:pic>
      <p:sp>
        <p:nvSpPr>
          <p:cNvPr id="43" name="Rectangle 4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C598BA-730C-68CE-8052-E3211F453673}"/>
              </a:ext>
            </a:extLst>
          </p:cNvPr>
          <p:cNvSpPr>
            <a:spLocks noGrp="1"/>
          </p:cNvSpPr>
          <p:nvPr>
            <p:ph type="title"/>
          </p:nvPr>
        </p:nvSpPr>
        <p:spPr>
          <a:xfrm>
            <a:off x="371094" y="1161288"/>
            <a:ext cx="3438144" cy="1124712"/>
          </a:xfrm>
        </p:spPr>
        <p:txBody>
          <a:bodyPr anchor="b">
            <a:normAutofit/>
          </a:bodyPr>
          <a:lstStyle/>
          <a:p>
            <a:r>
              <a:rPr lang="en-US" sz="3200" dirty="0">
                <a:solidFill>
                  <a:schemeClr val="bg1"/>
                </a:solidFill>
              </a:rPr>
              <a:t>4. Interpretability vs. Accuracy</a:t>
            </a:r>
          </a:p>
        </p:txBody>
      </p:sp>
      <p:sp>
        <p:nvSpPr>
          <p:cNvPr id="44" name="Rectangle 4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5" name="Rectangle 4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A9D69CF-5A8E-D58B-345E-936FC63EC8E8}"/>
              </a:ext>
            </a:extLst>
          </p:cNvPr>
          <p:cNvSpPr>
            <a:spLocks noGrp="1"/>
          </p:cNvSpPr>
          <p:nvPr>
            <p:ph idx="1"/>
          </p:nvPr>
        </p:nvSpPr>
        <p:spPr>
          <a:xfrm>
            <a:off x="371094" y="2718054"/>
            <a:ext cx="3438906" cy="3207258"/>
          </a:xfrm>
        </p:spPr>
        <p:txBody>
          <a:bodyPr anchor="t">
            <a:normAutofit/>
          </a:bodyPr>
          <a:lstStyle/>
          <a:p>
            <a:r>
              <a:rPr lang="en-US" sz="2400" dirty="0">
                <a:solidFill>
                  <a:schemeClr val="bg1"/>
                </a:solidFill>
              </a:rPr>
              <a:t>While complex models like Random Forest and SVM achieve high accuracy, they lack interpretability, which is essential in healthcare for understanding and trusting the predictions.</a:t>
            </a:r>
          </a:p>
        </p:txBody>
      </p:sp>
    </p:spTree>
    <p:extLst>
      <p:ext uri="{BB962C8B-B14F-4D97-AF65-F5344CB8AC3E}">
        <p14:creationId xmlns:p14="http://schemas.microsoft.com/office/powerpoint/2010/main" val="7502329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TotalTime>
  <Words>1231</Words>
  <Application>Microsoft Office PowerPoint</Application>
  <PresentationFormat>Widescreen</PresentationFormat>
  <Paragraphs>78</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Heart Disease Prediction Using Machine Learning</vt:lpstr>
      <vt:lpstr>What is the PROBLEM ?</vt:lpstr>
      <vt:lpstr>Our Objective</vt:lpstr>
      <vt:lpstr>Related Works</vt:lpstr>
      <vt:lpstr>Challenges in Field</vt:lpstr>
      <vt:lpstr>1. Data Quality and Availability:</vt:lpstr>
      <vt:lpstr>2. Feature Importance and Selection</vt:lpstr>
      <vt:lpstr>3. Bias and Fairness</vt:lpstr>
      <vt:lpstr>4. Interpretability vs. Accuracy</vt:lpstr>
      <vt:lpstr>Machine Learning Workflow </vt:lpstr>
      <vt:lpstr>Model Results</vt:lpstr>
      <vt:lpstr>PowerPoint Presentation</vt:lpstr>
      <vt:lpstr>Brief of model results</vt:lpstr>
      <vt:lpstr>Overall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Prediction Using Machine Learning</dc:title>
  <dc:creator>Tarık Koçak</dc:creator>
  <cp:lastModifiedBy>Tarık Koçak</cp:lastModifiedBy>
  <cp:revision>1</cp:revision>
  <dcterms:created xsi:type="dcterms:W3CDTF">2024-12-15T10:00:40Z</dcterms:created>
  <dcterms:modified xsi:type="dcterms:W3CDTF">2024-12-15T12:23:48Z</dcterms:modified>
</cp:coreProperties>
</file>

<file path=docProps/thumbnail.jpeg>
</file>